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6" r:id="rId5"/>
    <p:sldMasterId id="2147483667" r:id="rId6"/>
    <p:sldMasterId id="2147483697" r:id="rId7"/>
  </p:sldMasterIdLst>
  <p:notesMasterIdLst>
    <p:notesMasterId r:id="rId29"/>
  </p:notesMasterIdLst>
  <p:sldIdLst>
    <p:sldId id="284" r:id="rId8"/>
    <p:sldId id="288" r:id="rId9"/>
    <p:sldId id="313" r:id="rId10"/>
    <p:sldId id="298" r:id="rId11"/>
    <p:sldId id="295" r:id="rId12"/>
    <p:sldId id="291" r:id="rId13"/>
    <p:sldId id="322" r:id="rId14"/>
    <p:sldId id="324" r:id="rId15"/>
    <p:sldId id="318" r:id="rId16"/>
    <p:sldId id="319" r:id="rId17"/>
    <p:sldId id="309" r:id="rId18"/>
    <p:sldId id="320" r:id="rId19"/>
    <p:sldId id="305" r:id="rId20"/>
    <p:sldId id="316" r:id="rId21"/>
    <p:sldId id="303" r:id="rId22"/>
    <p:sldId id="310" r:id="rId23"/>
    <p:sldId id="307" r:id="rId24"/>
    <p:sldId id="321" r:id="rId25"/>
    <p:sldId id="302" r:id="rId26"/>
    <p:sldId id="294" r:id="rId27"/>
    <p:sldId id="30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6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565C1-187C-4D68-8346-BBBFA65BE9CD}"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1FC6B006-A800-4A9F-A468-43EFCAB90995}">
      <dgm:prSet phldrT="[Text]" custT="1"/>
      <dgm:spPr/>
      <dgm:t>
        <a:bodyPr/>
        <a:lstStyle/>
        <a:p>
          <a:r>
            <a:rPr lang="en-US" sz="1600"/>
            <a:t>Data Wrangling and Cleaning</a:t>
          </a:r>
        </a:p>
      </dgm:t>
    </dgm:pt>
    <dgm:pt modelId="{C5FE952D-B560-4FE5-A54F-A102217124BB}" type="parTrans" cxnId="{B6F038A3-6A48-44D3-A36A-E7B6EB03800C}">
      <dgm:prSet/>
      <dgm:spPr/>
      <dgm:t>
        <a:bodyPr/>
        <a:lstStyle/>
        <a:p>
          <a:endParaRPr lang="en-US" sz="1600"/>
        </a:p>
      </dgm:t>
    </dgm:pt>
    <dgm:pt modelId="{78F783C7-5E6B-4E4F-9A6F-2F92A9BE7021}" type="sibTrans" cxnId="{B6F038A3-6A48-44D3-A36A-E7B6EB03800C}">
      <dgm:prSet custT="1"/>
      <dgm:spPr/>
      <dgm:t>
        <a:bodyPr/>
        <a:lstStyle/>
        <a:p>
          <a:endParaRPr lang="en-US" sz="1800"/>
        </a:p>
      </dgm:t>
    </dgm:pt>
    <dgm:pt modelId="{A766CD7B-DCBB-498F-B4C1-96BE2215595D}">
      <dgm:prSet phldrT="[Text]" custT="1"/>
      <dgm:spPr/>
      <dgm:t>
        <a:bodyPr/>
        <a:lstStyle/>
        <a:p>
          <a:r>
            <a:rPr lang="en-US" sz="1600"/>
            <a:t>Dataset Integration</a:t>
          </a:r>
        </a:p>
      </dgm:t>
    </dgm:pt>
    <dgm:pt modelId="{279FE745-72B7-4D73-AD89-5621354AF010}" type="parTrans" cxnId="{2EFF66AE-D34A-43F3-87F9-A1DFBC042415}">
      <dgm:prSet/>
      <dgm:spPr/>
      <dgm:t>
        <a:bodyPr/>
        <a:lstStyle/>
        <a:p>
          <a:endParaRPr lang="en-US" sz="1600"/>
        </a:p>
      </dgm:t>
    </dgm:pt>
    <dgm:pt modelId="{450564F0-DB49-4B7F-988B-8D76DB6735ED}" type="sibTrans" cxnId="{2EFF66AE-D34A-43F3-87F9-A1DFBC042415}">
      <dgm:prSet custT="1"/>
      <dgm:spPr/>
      <dgm:t>
        <a:bodyPr/>
        <a:lstStyle/>
        <a:p>
          <a:endParaRPr lang="en-US" sz="1800"/>
        </a:p>
      </dgm:t>
    </dgm:pt>
    <dgm:pt modelId="{6C7883B2-79C1-4C56-82A6-DD33EBCCC78C}">
      <dgm:prSet phldrT="[Text]" custT="1"/>
      <dgm:spPr/>
      <dgm:t>
        <a:bodyPr/>
        <a:lstStyle/>
        <a:p>
          <a:r>
            <a:rPr lang="en-US" sz="1600"/>
            <a:t>Feature Engineering</a:t>
          </a:r>
        </a:p>
      </dgm:t>
    </dgm:pt>
    <dgm:pt modelId="{0C0C1F4C-DC50-4802-82FE-2BD26F474611}" type="parTrans" cxnId="{8B8D219E-D0DA-493B-95B0-ADAEEF57BEF5}">
      <dgm:prSet/>
      <dgm:spPr/>
      <dgm:t>
        <a:bodyPr/>
        <a:lstStyle/>
        <a:p>
          <a:endParaRPr lang="en-US" sz="1600"/>
        </a:p>
      </dgm:t>
    </dgm:pt>
    <dgm:pt modelId="{C7326B65-5C1B-44A1-A821-22A7A68C74A7}" type="sibTrans" cxnId="{8B8D219E-D0DA-493B-95B0-ADAEEF57BEF5}">
      <dgm:prSet custT="1"/>
      <dgm:spPr/>
      <dgm:t>
        <a:bodyPr/>
        <a:lstStyle/>
        <a:p>
          <a:endParaRPr lang="en-US" sz="1800"/>
        </a:p>
      </dgm:t>
    </dgm:pt>
    <dgm:pt modelId="{49583460-4249-4F44-8D9A-05EB49015946}">
      <dgm:prSet custT="1"/>
      <dgm:spPr/>
      <dgm:t>
        <a:bodyPr/>
        <a:lstStyle/>
        <a:p>
          <a:r>
            <a:rPr lang="en-US" sz="1600"/>
            <a:t>Data Analysis</a:t>
          </a:r>
        </a:p>
      </dgm:t>
    </dgm:pt>
    <dgm:pt modelId="{787BDD9E-3E30-4A9D-9C94-A0B174AD3A11}" type="parTrans" cxnId="{22167E05-A6B6-415B-9E6A-AB6C94AA7CF9}">
      <dgm:prSet/>
      <dgm:spPr/>
      <dgm:t>
        <a:bodyPr/>
        <a:lstStyle/>
        <a:p>
          <a:endParaRPr lang="en-US" sz="1600"/>
        </a:p>
      </dgm:t>
    </dgm:pt>
    <dgm:pt modelId="{92D8E9A7-F047-4A67-893A-2B70406DA307}" type="sibTrans" cxnId="{22167E05-A6B6-415B-9E6A-AB6C94AA7CF9}">
      <dgm:prSet/>
      <dgm:spPr/>
      <dgm:t>
        <a:bodyPr/>
        <a:lstStyle/>
        <a:p>
          <a:endParaRPr lang="en-US" sz="1600"/>
        </a:p>
      </dgm:t>
    </dgm:pt>
    <dgm:pt modelId="{03B4674A-A73A-40C7-B823-A1E0E2339625}" type="pres">
      <dgm:prSet presAssocID="{8E6565C1-187C-4D68-8346-BBBFA65BE9CD}" presName="outerComposite" presStyleCnt="0">
        <dgm:presLayoutVars>
          <dgm:chMax val="5"/>
          <dgm:dir/>
          <dgm:resizeHandles val="exact"/>
        </dgm:presLayoutVars>
      </dgm:prSet>
      <dgm:spPr/>
    </dgm:pt>
    <dgm:pt modelId="{B8BF8FB5-488A-4F9E-BF1C-F7E7AF9F66EF}" type="pres">
      <dgm:prSet presAssocID="{8E6565C1-187C-4D68-8346-BBBFA65BE9CD}" presName="dummyMaxCanvas" presStyleCnt="0">
        <dgm:presLayoutVars/>
      </dgm:prSet>
      <dgm:spPr/>
    </dgm:pt>
    <dgm:pt modelId="{AF5A1B96-B351-4174-8F0B-C4E4BAA0B165}" type="pres">
      <dgm:prSet presAssocID="{8E6565C1-187C-4D68-8346-BBBFA65BE9CD}" presName="FourNodes_1" presStyleLbl="node1" presStyleIdx="0" presStyleCnt="4">
        <dgm:presLayoutVars>
          <dgm:bulletEnabled val="1"/>
        </dgm:presLayoutVars>
      </dgm:prSet>
      <dgm:spPr/>
    </dgm:pt>
    <dgm:pt modelId="{66D55565-B24D-463A-984B-79D7626DE044}" type="pres">
      <dgm:prSet presAssocID="{8E6565C1-187C-4D68-8346-BBBFA65BE9CD}" presName="FourNodes_2" presStyleLbl="node1" presStyleIdx="1" presStyleCnt="4">
        <dgm:presLayoutVars>
          <dgm:bulletEnabled val="1"/>
        </dgm:presLayoutVars>
      </dgm:prSet>
      <dgm:spPr/>
    </dgm:pt>
    <dgm:pt modelId="{712FB68B-06EC-4E29-9D7B-0908F43FF487}" type="pres">
      <dgm:prSet presAssocID="{8E6565C1-187C-4D68-8346-BBBFA65BE9CD}" presName="FourNodes_3" presStyleLbl="node1" presStyleIdx="2" presStyleCnt="4">
        <dgm:presLayoutVars>
          <dgm:bulletEnabled val="1"/>
        </dgm:presLayoutVars>
      </dgm:prSet>
      <dgm:spPr/>
    </dgm:pt>
    <dgm:pt modelId="{1584C3B3-EA7E-4BCE-B8A0-F5C98B57A106}" type="pres">
      <dgm:prSet presAssocID="{8E6565C1-187C-4D68-8346-BBBFA65BE9CD}" presName="FourNodes_4" presStyleLbl="node1" presStyleIdx="3" presStyleCnt="4">
        <dgm:presLayoutVars>
          <dgm:bulletEnabled val="1"/>
        </dgm:presLayoutVars>
      </dgm:prSet>
      <dgm:spPr/>
    </dgm:pt>
    <dgm:pt modelId="{21B683FD-E7D3-4F7E-B7A8-EA810A2C6BDA}" type="pres">
      <dgm:prSet presAssocID="{8E6565C1-187C-4D68-8346-BBBFA65BE9CD}" presName="FourConn_1-2" presStyleLbl="fgAccFollowNode1" presStyleIdx="0" presStyleCnt="3">
        <dgm:presLayoutVars>
          <dgm:bulletEnabled val="1"/>
        </dgm:presLayoutVars>
      </dgm:prSet>
      <dgm:spPr/>
    </dgm:pt>
    <dgm:pt modelId="{EA45D4F6-7D29-483C-BA1B-A8BF37E9E38C}" type="pres">
      <dgm:prSet presAssocID="{8E6565C1-187C-4D68-8346-BBBFA65BE9CD}" presName="FourConn_2-3" presStyleLbl="fgAccFollowNode1" presStyleIdx="1" presStyleCnt="3">
        <dgm:presLayoutVars>
          <dgm:bulletEnabled val="1"/>
        </dgm:presLayoutVars>
      </dgm:prSet>
      <dgm:spPr/>
    </dgm:pt>
    <dgm:pt modelId="{71640E2B-75DF-447E-9D6B-676B88A633E1}" type="pres">
      <dgm:prSet presAssocID="{8E6565C1-187C-4D68-8346-BBBFA65BE9CD}" presName="FourConn_3-4" presStyleLbl="fgAccFollowNode1" presStyleIdx="2" presStyleCnt="3">
        <dgm:presLayoutVars>
          <dgm:bulletEnabled val="1"/>
        </dgm:presLayoutVars>
      </dgm:prSet>
      <dgm:spPr/>
    </dgm:pt>
    <dgm:pt modelId="{5AA71405-6DF6-47BC-A08C-DDDE6AC3D900}" type="pres">
      <dgm:prSet presAssocID="{8E6565C1-187C-4D68-8346-BBBFA65BE9CD}" presName="FourNodes_1_text" presStyleLbl="node1" presStyleIdx="3" presStyleCnt="4">
        <dgm:presLayoutVars>
          <dgm:bulletEnabled val="1"/>
        </dgm:presLayoutVars>
      </dgm:prSet>
      <dgm:spPr/>
    </dgm:pt>
    <dgm:pt modelId="{5344F69B-3CA8-46F4-9A1A-4987017B20E4}" type="pres">
      <dgm:prSet presAssocID="{8E6565C1-187C-4D68-8346-BBBFA65BE9CD}" presName="FourNodes_2_text" presStyleLbl="node1" presStyleIdx="3" presStyleCnt="4">
        <dgm:presLayoutVars>
          <dgm:bulletEnabled val="1"/>
        </dgm:presLayoutVars>
      </dgm:prSet>
      <dgm:spPr/>
    </dgm:pt>
    <dgm:pt modelId="{C8F272CA-2BCD-4B81-94EB-25BE3AADDD83}" type="pres">
      <dgm:prSet presAssocID="{8E6565C1-187C-4D68-8346-BBBFA65BE9CD}" presName="FourNodes_3_text" presStyleLbl="node1" presStyleIdx="3" presStyleCnt="4">
        <dgm:presLayoutVars>
          <dgm:bulletEnabled val="1"/>
        </dgm:presLayoutVars>
      </dgm:prSet>
      <dgm:spPr/>
    </dgm:pt>
    <dgm:pt modelId="{719E2B1B-DA4F-4C5E-80C2-DE23D055B52C}" type="pres">
      <dgm:prSet presAssocID="{8E6565C1-187C-4D68-8346-BBBFA65BE9CD}" presName="FourNodes_4_text" presStyleLbl="node1" presStyleIdx="3" presStyleCnt="4">
        <dgm:presLayoutVars>
          <dgm:bulletEnabled val="1"/>
        </dgm:presLayoutVars>
      </dgm:prSet>
      <dgm:spPr/>
    </dgm:pt>
  </dgm:ptLst>
  <dgm:cxnLst>
    <dgm:cxn modelId="{22167E05-A6B6-415B-9E6A-AB6C94AA7CF9}" srcId="{8E6565C1-187C-4D68-8346-BBBFA65BE9CD}" destId="{49583460-4249-4F44-8D9A-05EB49015946}" srcOrd="3" destOrd="0" parTransId="{787BDD9E-3E30-4A9D-9C94-A0B174AD3A11}" sibTransId="{92D8E9A7-F047-4A67-893A-2B70406DA307}"/>
    <dgm:cxn modelId="{C7928210-1A3F-4D0B-8C6A-7E8D1AF44B3A}" type="presOf" srcId="{450564F0-DB49-4B7F-988B-8D76DB6735ED}" destId="{EA45D4F6-7D29-483C-BA1B-A8BF37E9E38C}" srcOrd="0" destOrd="0" presId="urn:microsoft.com/office/officeart/2005/8/layout/vProcess5"/>
    <dgm:cxn modelId="{88B75F31-036F-432D-8450-C874037A47F1}" type="presOf" srcId="{A766CD7B-DCBB-498F-B4C1-96BE2215595D}" destId="{66D55565-B24D-463A-984B-79D7626DE044}" srcOrd="0" destOrd="0" presId="urn:microsoft.com/office/officeart/2005/8/layout/vProcess5"/>
    <dgm:cxn modelId="{83CF7864-946A-417A-9C31-60168D1B4168}" type="presOf" srcId="{49583460-4249-4F44-8D9A-05EB49015946}" destId="{719E2B1B-DA4F-4C5E-80C2-DE23D055B52C}" srcOrd="1" destOrd="0" presId="urn:microsoft.com/office/officeart/2005/8/layout/vProcess5"/>
    <dgm:cxn modelId="{E1677559-A61E-4C6F-8147-5800435ACE84}" type="presOf" srcId="{C7326B65-5C1B-44A1-A821-22A7A68C74A7}" destId="{71640E2B-75DF-447E-9D6B-676B88A633E1}" srcOrd="0" destOrd="0" presId="urn:microsoft.com/office/officeart/2005/8/layout/vProcess5"/>
    <dgm:cxn modelId="{5AD1B17A-E64C-48A2-B828-20C68D92CCE2}" type="presOf" srcId="{A766CD7B-DCBB-498F-B4C1-96BE2215595D}" destId="{5344F69B-3CA8-46F4-9A1A-4987017B20E4}" srcOrd="1" destOrd="0" presId="urn:microsoft.com/office/officeart/2005/8/layout/vProcess5"/>
    <dgm:cxn modelId="{0813D783-574A-48FD-87C1-292479316362}" type="presOf" srcId="{1FC6B006-A800-4A9F-A468-43EFCAB90995}" destId="{5AA71405-6DF6-47BC-A08C-DDDE6AC3D900}" srcOrd="1" destOrd="0" presId="urn:microsoft.com/office/officeart/2005/8/layout/vProcess5"/>
    <dgm:cxn modelId="{C2653092-4F90-4859-AA7A-16153567CF54}" type="presOf" srcId="{49583460-4249-4F44-8D9A-05EB49015946}" destId="{1584C3B3-EA7E-4BCE-B8A0-F5C98B57A106}" srcOrd="0" destOrd="0" presId="urn:microsoft.com/office/officeart/2005/8/layout/vProcess5"/>
    <dgm:cxn modelId="{BA2B4995-E054-4671-AAD6-E41247000653}" type="presOf" srcId="{1FC6B006-A800-4A9F-A468-43EFCAB90995}" destId="{AF5A1B96-B351-4174-8F0B-C4E4BAA0B165}" srcOrd="0" destOrd="0" presId="urn:microsoft.com/office/officeart/2005/8/layout/vProcess5"/>
    <dgm:cxn modelId="{8B8D219E-D0DA-493B-95B0-ADAEEF57BEF5}" srcId="{8E6565C1-187C-4D68-8346-BBBFA65BE9CD}" destId="{6C7883B2-79C1-4C56-82A6-DD33EBCCC78C}" srcOrd="2" destOrd="0" parTransId="{0C0C1F4C-DC50-4802-82FE-2BD26F474611}" sibTransId="{C7326B65-5C1B-44A1-A821-22A7A68C74A7}"/>
    <dgm:cxn modelId="{B6F038A3-6A48-44D3-A36A-E7B6EB03800C}" srcId="{8E6565C1-187C-4D68-8346-BBBFA65BE9CD}" destId="{1FC6B006-A800-4A9F-A468-43EFCAB90995}" srcOrd="0" destOrd="0" parTransId="{C5FE952D-B560-4FE5-A54F-A102217124BB}" sibTransId="{78F783C7-5E6B-4E4F-9A6F-2F92A9BE7021}"/>
    <dgm:cxn modelId="{2EFF66AE-D34A-43F3-87F9-A1DFBC042415}" srcId="{8E6565C1-187C-4D68-8346-BBBFA65BE9CD}" destId="{A766CD7B-DCBB-498F-B4C1-96BE2215595D}" srcOrd="1" destOrd="0" parTransId="{279FE745-72B7-4D73-AD89-5621354AF010}" sibTransId="{450564F0-DB49-4B7F-988B-8D76DB6735ED}"/>
    <dgm:cxn modelId="{7FA41EBE-C996-4624-870A-F3AC4D277926}" type="presOf" srcId="{6C7883B2-79C1-4C56-82A6-DD33EBCCC78C}" destId="{C8F272CA-2BCD-4B81-94EB-25BE3AADDD83}" srcOrd="1" destOrd="0" presId="urn:microsoft.com/office/officeart/2005/8/layout/vProcess5"/>
    <dgm:cxn modelId="{604132C0-4AA6-4BFC-8C89-DE4CB6C50346}" type="presOf" srcId="{8E6565C1-187C-4D68-8346-BBBFA65BE9CD}" destId="{03B4674A-A73A-40C7-B823-A1E0E2339625}" srcOrd="0" destOrd="0" presId="urn:microsoft.com/office/officeart/2005/8/layout/vProcess5"/>
    <dgm:cxn modelId="{4E354FE6-7860-4DE6-95C8-6E3C97E3FAE7}" type="presOf" srcId="{6C7883B2-79C1-4C56-82A6-DD33EBCCC78C}" destId="{712FB68B-06EC-4E29-9D7B-0908F43FF487}" srcOrd="0" destOrd="0" presId="urn:microsoft.com/office/officeart/2005/8/layout/vProcess5"/>
    <dgm:cxn modelId="{2DD1D9F5-3BBE-43A6-AB73-028B7E16336E}" type="presOf" srcId="{78F783C7-5E6B-4E4F-9A6F-2F92A9BE7021}" destId="{21B683FD-E7D3-4F7E-B7A8-EA810A2C6BDA}" srcOrd="0" destOrd="0" presId="urn:microsoft.com/office/officeart/2005/8/layout/vProcess5"/>
    <dgm:cxn modelId="{DDBEB3EB-CBA5-44A5-8E2F-6C6F10B4CB23}" type="presParOf" srcId="{03B4674A-A73A-40C7-B823-A1E0E2339625}" destId="{B8BF8FB5-488A-4F9E-BF1C-F7E7AF9F66EF}" srcOrd="0" destOrd="0" presId="urn:microsoft.com/office/officeart/2005/8/layout/vProcess5"/>
    <dgm:cxn modelId="{B9CB1A95-EF9B-4D26-83AC-DF1A497E2A29}" type="presParOf" srcId="{03B4674A-A73A-40C7-B823-A1E0E2339625}" destId="{AF5A1B96-B351-4174-8F0B-C4E4BAA0B165}" srcOrd="1" destOrd="0" presId="urn:microsoft.com/office/officeart/2005/8/layout/vProcess5"/>
    <dgm:cxn modelId="{AC1E8409-421F-400F-9064-D661EAB65074}" type="presParOf" srcId="{03B4674A-A73A-40C7-B823-A1E0E2339625}" destId="{66D55565-B24D-463A-984B-79D7626DE044}" srcOrd="2" destOrd="0" presId="urn:microsoft.com/office/officeart/2005/8/layout/vProcess5"/>
    <dgm:cxn modelId="{012017F3-0A4D-4449-9EA7-2B3FE9949BB6}" type="presParOf" srcId="{03B4674A-A73A-40C7-B823-A1E0E2339625}" destId="{712FB68B-06EC-4E29-9D7B-0908F43FF487}" srcOrd="3" destOrd="0" presId="urn:microsoft.com/office/officeart/2005/8/layout/vProcess5"/>
    <dgm:cxn modelId="{879C71C3-E419-4680-87AF-16D9AE828AEB}" type="presParOf" srcId="{03B4674A-A73A-40C7-B823-A1E0E2339625}" destId="{1584C3B3-EA7E-4BCE-B8A0-F5C98B57A106}" srcOrd="4" destOrd="0" presId="urn:microsoft.com/office/officeart/2005/8/layout/vProcess5"/>
    <dgm:cxn modelId="{67D477A6-52B1-4F86-A65E-5C6B0645FA46}" type="presParOf" srcId="{03B4674A-A73A-40C7-B823-A1E0E2339625}" destId="{21B683FD-E7D3-4F7E-B7A8-EA810A2C6BDA}" srcOrd="5" destOrd="0" presId="urn:microsoft.com/office/officeart/2005/8/layout/vProcess5"/>
    <dgm:cxn modelId="{B1E599A0-C4F2-4573-BD7B-ADBF68E7D001}" type="presParOf" srcId="{03B4674A-A73A-40C7-B823-A1E0E2339625}" destId="{EA45D4F6-7D29-483C-BA1B-A8BF37E9E38C}" srcOrd="6" destOrd="0" presId="urn:microsoft.com/office/officeart/2005/8/layout/vProcess5"/>
    <dgm:cxn modelId="{3AED98CD-C879-4689-BC3A-6AFF7985D727}" type="presParOf" srcId="{03B4674A-A73A-40C7-B823-A1E0E2339625}" destId="{71640E2B-75DF-447E-9D6B-676B88A633E1}" srcOrd="7" destOrd="0" presId="urn:microsoft.com/office/officeart/2005/8/layout/vProcess5"/>
    <dgm:cxn modelId="{F3BC41C2-68BD-4087-AFC8-8223768A202C}" type="presParOf" srcId="{03B4674A-A73A-40C7-B823-A1E0E2339625}" destId="{5AA71405-6DF6-47BC-A08C-DDDE6AC3D900}" srcOrd="8" destOrd="0" presId="urn:microsoft.com/office/officeart/2005/8/layout/vProcess5"/>
    <dgm:cxn modelId="{D8773EDE-B828-4DD8-B502-3D23B1F6A2F5}" type="presParOf" srcId="{03B4674A-A73A-40C7-B823-A1E0E2339625}" destId="{5344F69B-3CA8-46F4-9A1A-4987017B20E4}" srcOrd="9" destOrd="0" presId="urn:microsoft.com/office/officeart/2005/8/layout/vProcess5"/>
    <dgm:cxn modelId="{E9E70992-2E75-4A70-96BF-4ABD11809591}" type="presParOf" srcId="{03B4674A-A73A-40C7-B823-A1E0E2339625}" destId="{C8F272CA-2BCD-4B81-94EB-25BE3AADDD83}" srcOrd="10" destOrd="0" presId="urn:microsoft.com/office/officeart/2005/8/layout/vProcess5"/>
    <dgm:cxn modelId="{5D31E126-5457-4375-8886-D00F0A6A12C0}" type="presParOf" srcId="{03B4674A-A73A-40C7-B823-A1E0E2339625}" destId="{719E2B1B-DA4F-4C5E-80C2-DE23D055B52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565C1-187C-4D68-8346-BBBFA65BE9CD}"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1FC6B006-A800-4A9F-A468-43EFCAB90995}">
      <dgm:prSet phldrT="[Text]" custT="1"/>
      <dgm:spPr/>
      <dgm:t>
        <a:bodyPr/>
        <a:lstStyle/>
        <a:p>
          <a:pPr rtl="0"/>
          <a:r>
            <a:rPr lang="en-US" sz="1600">
              <a:latin typeface="Century Gothic" panose="020F0302020204030204"/>
            </a:rPr>
            <a:t>Data Preparation</a:t>
          </a:r>
          <a:endParaRPr lang="en-US" sz="1600"/>
        </a:p>
      </dgm:t>
    </dgm:pt>
    <dgm:pt modelId="{C5FE952D-B560-4FE5-A54F-A102217124BB}" type="parTrans" cxnId="{B6F038A3-6A48-44D3-A36A-E7B6EB03800C}">
      <dgm:prSet/>
      <dgm:spPr/>
      <dgm:t>
        <a:bodyPr/>
        <a:lstStyle/>
        <a:p>
          <a:endParaRPr lang="en-US" sz="1600"/>
        </a:p>
      </dgm:t>
    </dgm:pt>
    <dgm:pt modelId="{78F783C7-5E6B-4E4F-9A6F-2F92A9BE7021}" type="sibTrans" cxnId="{B6F038A3-6A48-44D3-A36A-E7B6EB03800C}">
      <dgm:prSet custT="1"/>
      <dgm:spPr/>
      <dgm:t>
        <a:bodyPr/>
        <a:lstStyle/>
        <a:p>
          <a:endParaRPr lang="en-US" sz="1800"/>
        </a:p>
      </dgm:t>
    </dgm:pt>
    <dgm:pt modelId="{A766CD7B-DCBB-498F-B4C1-96BE2215595D}">
      <dgm:prSet phldrT="[Text]" custT="1"/>
      <dgm:spPr/>
      <dgm:t>
        <a:bodyPr/>
        <a:lstStyle/>
        <a:p>
          <a:pPr rtl="0"/>
          <a:r>
            <a:rPr lang="en-US" sz="1600">
              <a:latin typeface="Century Gothic" panose="020F0302020204030204"/>
            </a:rPr>
            <a:t>Stratified Sampling</a:t>
          </a:r>
          <a:endParaRPr lang="en-US" sz="1600"/>
        </a:p>
      </dgm:t>
    </dgm:pt>
    <dgm:pt modelId="{279FE745-72B7-4D73-AD89-5621354AF010}" type="parTrans" cxnId="{2EFF66AE-D34A-43F3-87F9-A1DFBC042415}">
      <dgm:prSet/>
      <dgm:spPr/>
      <dgm:t>
        <a:bodyPr/>
        <a:lstStyle/>
        <a:p>
          <a:endParaRPr lang="en-US" sz="1600"/>
        </a:p>
      </dgm:t>
    </dgm:pt>
    <dgm:pt modelId="{450564F0-DB49-4B7F-988B-8D76DB6735ED}" type="sibTrans" cxnId="{2EFF66AE-D34A-43F3-87F9-A1DFBC042415}">
      <dgm:prSet custT="1"/>
      <dgm:spPr/>
      <dgm:t>
        <a:bodyPr/>
        <a:lstStyle/>
        <a:p>
          <a:endParaRPr lang="en-US" sz="1800"/>
        </a:p>
      </dgm:t>
    </dgm:pt>
    <dgm:pt modelId="{6C7883B2-79C1-4C56-82A6-DD33EBCCC78C}">
      <dgm:prSet phldrT="[Text]" custT="1"/>
      <dgm:spPr/>
      <dgm:t>
        <a:bodyPr/>
        <a:lstStyle/>
        <a:p>
          <a:r>
            <a:rPr lang="en-US" sz="1600">
              <a:latin typeface="Century Gothic" panose="020F0302020204030204"/>
            </a:rPr>
            <a:t>Proprocessing</a:t>
          </a:r>
          <a:endParaRPr lang="en-US" sz="1600"/>
        </a:p>
      </dgm:t>
    </dgm:pt>
    <dgm:pt modelId="{0C0C1F4C-DC50-4802-82FE-2BD26F474611}" type="parTrans" cxnId="{8B8D219E-D0DA-493B-95B0-ADAEEF57BEF5}">
      <dgm:prSet/>
      <dgm:spPr/>
      <dgm:t>
        <a:bodyPr/>
        <a:lstStyle/>
        <a:p>
          <a:endParaRPr lang="en-US" sz="1600"/>
        </a:p>
      </dgm:t>
    </dgm:pt>
    <dgm:pt modelId="{C7326B65-5C1B-44A1-A821-22A7A68C74A7}" type="sibTrans" cxnId="{8B8D219E-D0DA-493B-95B0-ADAEEF57BEF5}">
      <dgm:prSet custT="1"/>
      <dgm:spPr/>
      <dgm:t>
        <a:bodyPr/>
        <a:lstStyle/>
        <a:p>
          <a:endParaRPr lang="en-US" sz="1800"/>
        </a:p>
      </dgm:t>
    </dgm:pt>
    <dgm:pt modelId="{49583460-4249-4F44-8D9A-05EB49015946}">
      <dgm:prSet custT="1"/>
      <dgm:spPr/>
      <dgm:t>
        <a:bodyPr/>
        <a:lstStyle/>
        <a:p>
          <a:pPr rtl="0"/>
          <a:r>
            <a:rPr lang="en-US" sz="1600">
              <a:latin typeface="Century Gothic" panose="020F0302020204030204"/>
            </a:rPr>
            <a:t>Random Forest Model</a:t>
          </a:r>
          <a:endParaRPr lang="en-US" sz="1600"/>
        </a:p>
      </dgm:t>
    </dgm:pt>
    <dgm:pt modelId="{787BDD9E-3E30-4A9D-9C94-A0B174AD3A11}" type="parTrans" cxnId="{22167E05-A6B6-415B-9E6A-AB6C94AA7CF9}">
      <dgm:prSet/>
      <dgm:spPr/>
      <dgm:t>
        <a:bodyPr/>
        <a:lstStyle/>
        <a:p>
          <a:endParaRPr lang="en-US" sz="1600"/>
        </a:p>
      </dgm:t>
    </dgm:pt>
    <dgm:pt modelId="{92D8E9A7-F047-4A67-893A-2B70406DA307}" type="sibTrans" cxnId="{22167E05-A6B6-415B-9E6A-AB6C94AA7CF9}">
      <dgm:prSet/>
      <dgm:spPr/>
      <dgm:t>
        <a:bodyPr/>
        <a:lstStyle/>
        <a:p>
          <a:endParaRPr lang="en-US" sz="1600"/>
        </a:p>
      </dgm:t>
    </dgm:pt>
    <dgm:pt modelId="{A0CDA134-1608-4D80-82AF-B708B4A2C99B}">
      <dgm:prSet phldr="0"/>
      <dgm:spPr/>
      <dgm:t>
        <a:bodyPr/>
        <a:lstStyle/>
        <a:p>
          <a:pPr rtl="0"/>
          <a:r>
            <a:rPr lang="en-US">
              <a:latin typeface="Century Gothic" panose="020F0302020204030204"/>
            </a:rPr>
            <a:t>Hyperparameter Tuning</a:t>
          </a:r>
        </a:p>
      </dgm:t>
    </dgm:pt>
    <dgm:pt modelId="{E5841CD7-1CEF-4556-B71F-82B816CA5FE7}" type="parTrans" cxnId="{1008FFD9-43DB-4293-B2ED-B253EF0FEDE5}">
      <dgm:prSet/>
      <dgm:spPr/>
    </dgm:pt>
    <dgm:pt modelId="{9E2B9E43-9172-44E6-8AEF-7DEDBD5E08B5}" type="sibTrans" cxnId="{1008FFD9-43DB-4293-B2ED-B253EF0FEDE5}">
      <dgm:prSet/>
      <dgm:spPr/>
    </dgm:pt>
    <dgm:pt modelId="{3E70FA87-6972-4159-BB6F-0A9172310332}">
      <dgm:prSet phldr="0"/>
      <dgm:spPr/>
      <dgm:t>
        <a:bodyPr/>
        <a:lstStyle/>
        <a:p>
          <a:endParaRPr lang="en-US"/>
        </a:p>
      </dgm:t>
    </dgm:pt>
    <dgm:pt modelId="{5307C159-AFA5-43AF-98E7-884F49A38E11}" type="parTrans" cxnId="{CEB69743-F5C9-4C37-8337-2DCB8EA2D1C7}">
      <dgm:prSet/>
      <dgm:spPr/>
    </dgm:pt>
    <dgm:pt modelId="{764763C9-9312-455C-B5B5-C57335B16014}" type="sibTrans" cxnId="{CEB69743-F5C9-4C37-8337-2DCB8EA2D1C7}">
      <dgm:prSet/>
      <dgm:spPr/>
    </dgm:pt>
    <dgm:pt modelId="{3D707AE4-9D3B-498D-99A8-80830FFD3A54}">
      <dgm:prSet phldr="0"/>
      <dgm:spPr/>
      <dgm:t>
        <a:bodyPr/>
        <a:lstStyle/>
        <a:p>
          <a:endParaRPr lang="en-US"/>
        </a:p>
      </dgm:t>
    </dgm:pt>
    <dgm:pt modelId="{6BF73F14-9359-451E-AC13-FFB354A3E9D2}" type="parTrans" cxnId="{27C432E1-5618-4D4C-A034-095B5A106B63}">
      <dgm:prSet/>
      <dgm:spPr/>
    </dgm:pt>
    <dgm:pt modelId="{7D1D2227-19BD-45FC-8270-517DE8CE6241}" type="sibTrans" cxnId="{27C432E1-5618-4D4C-A034-095B5A106B63}">
      <dgm:prSet/>
      <dgm:spPr/>
    </dgm:pt>
    <dgm:pt modelId="{03B4674A-A73A-40C7-B823-A1E0E2339625}" type="pres">
      <dgm:prSet presAssocID="{8E6565C1-187C-4D68-8346-BBBFA65BE9CD}" presName="outerComposite" presStyleCnt="0">
        <dgm:presLayoutVars>
          <dgm:chMax val="5"/>
          <dgm:dir/>
          <dgm:resizeHandles val="exact"/>
        </dgm:presLayoutVars>
      </dgm:prSet>
      <dgm:spPr/>
    </dgm:pt>
    <dgm:pt modelId="{B8BF8FB5-488A-4F9E-BF1C-F7E7AF9F66EF}" type="pres">
      <dgm:prSet presAssocID="{8E6565C1-187C-4D68-8346-BBBFA65BE9CD}" presName="dummyMaxCanvas" presStyleCnt="0">
        <dgm:presLayoutVars/>
      </dgm:prSet>
      <dgm:spPr/>
    </dgm:pt>
    <dgm:pt modelId="{E2B27CE6-84FE-434B-92D0-6FCE787F31B1}" type="pres">
      <dgm:prSet presAssocID="{8E6565C1-187C-4D68-8346-BBBFA65BE9CD}" presName="FiveNodes_1" presStyleLbl="node1" presStyleIdx="0" presStyleCnt="5">
        <dgm:presLayoutVars>
          <dgm:bulletEnabled val="1"/>
        </dgm:presLayoutVars>
      </dgm:prSet>
      <dgm:spPr/>
    </dgm:pt>
    <dgm:pt modelId="{77E00328-A562-4404-816C-C561903E2997}" type="pres">
      <dgm:prSet presAssocID="{8E6565C1-187C-4D68-8346-BBBFA65BE9CD}" presName="FiveNodes_2" presStyleLbl="node1" presStyleIdx="1" presStyleCnt="5">
        <dgm:presLayoutVars>
          <dgm:bulletEnabled val="1"/>
        </dgm:presLayoutVars>
      </dgm:prSet>
      <dgm:spPr/>
    </dgm:pt>
    <dgm:pt modelId="{084DD906-55B6-4BB8-9F17-4A414E8CE8D3}" type="pres">
      <dgm:prSet presAssocID="{8E6565C1-187C-4D68-8346-BBBFA65BE9CD}" presName="FiveNodes_3" presStyleLbl="node1" presStyleIdx="2" presStyleCnt="5">
        <dgm:presLayoutVars>
          <dgm:bulletEnabled val="1"/>
        </dgm:presLayoutVars>
      </dgm:prSet>
      <dgm:spPr/>
    </dgm:pt>
    <dgm:pt modelId="{DA5D268B-7D2B-4373-B54B-C0734A21F3E3}" type="pres">
      <dgm:prSet presAssocID="{8E6565C1-187C-4D68-8346-BBBFA65BE9CD}" presName="FiveNodes_4" presStyleLbl="node1" presStyleIdx="3" presStyleCnt="5">
        <dgm:presLayoutVars>
          <dgm:bulletEnabled val="1"/>
        </dgm:presLayoutVars>
      </dgm:prSet>
      <dgm:spPr/>
    </dgm:pt>
    <dgm:pt modelId="{4CBA729A-13A1-4876-B530-0A429B22CCC1}" type="pres">
      <dgm:prSet presAssocID="{8E6565C1-187C-4D68-8346-BBBFA65BE9CD}" presName="FiveNodes_5" presStyleLbl="node1" presStyleIdx="4" presStyleCnt="5">
        <dgm:presLayoutVars>
          <dgm:bulletEnabled val="1"/>
        </dgm:presLayoutVars>
      </dgm:prSet>
      <dgm:spPr/>
    </dgm:pt>
    <dgm:pt modelId="{A2C04799-C3A9-45E0-8B70-090A85ECD18E}" type="pres">
      <dgm:prSet presAssocID="{8E6565C1-187C-4D68-8346-BBBFA65BE9CD}" presName="FiveConn_1-2" presStyleLbl="fgAccFollowNode1" presStyleIdx="0" presStyleCnt="4">
        <dgm:presLayoutVars>
          <dgm:bulletEnabled val="1"/>
        </dgm:presLayoutVars>
      </dgm:prSet>
      <dgm:spPr/>
    </dgm:pt>
    <dgm:pt modelId="{DEDEA645-B318-4623-87BF-E4FC605CD7D7}" type="pres">
      <dgm:prSet presAssocID="{8E6565C1-187C-4D68-8346-BBBFA65BE9CD}" presName="FiveConn_2-3" presStyleLbl="fgAccFollowNode1" presStyleIdx="1" presStyleCnt="4">
        <dgm:presLayoutVars>
          <dgm:bulletEnabled val="1"/>
        </dgm:presLayoutVars>
      </dgm:prSet>
      <dgm:spPr/>
    </dgm:pt>
    <dgm:pt modelId="{5DC825EF-B831-4B23-81C4-0C7EB521CEB8}" type="pres">
      <dgm:prSet presAssocID="{8E6565C1-187C-4D68-8346-BBBFA65BE9CD}" presName="FiveConn_3-4" presStyleLbl="fgAccFollowNode1" presStyleIdx="2" presStyleCnt="4">
        <dgm:presLayoutVars>
          <dgm:bulletEnabled val="1"/>
        </dgm:presLayoutVars>
      </dgm:prSet>
      <dgm:spPr/>
    </dgm:pt>
    <dgm:pt modelId="{273DDCC7-239A-4AF7-9DED-57121516E0A8}" type="pres">
      <dgm:prSet presAssocID="{8E6565C1-187C-4D68-8346-BBBFA65BE9CD}" presName="FiveConn_4-5" presStyleLbl="fgAccFollowNode1" presStyleIdx="3" presStyleCnt="4">
        <dgm:presLayoutVars>
          <dgm:bulletEnabled val="1"/>
        </dgm:presLayoutVars>
      </dgm:prSet>
      <dgm:spPr/>
    </dgm:pt>
    <dgm:pt modelId="{EC99E0B8-F19A-4EE0-B039-CADDB7F06136}" type="pres">
      <dgm:prSet presAssocID="{8E6565C1-187C-4D68-8346-BBBFA65BE9CD}" presName="FiveNodes_1_text" presStyleLbl="node1" presStyleIdx="4" presStyleCnt="5">
        <dgm:presLayoutVars>
          <dgm:bulletEnabled val="1"/>
        </dgm:presLayoutVars>
      </dgm:prSet>
      <dgm:spPr/>
    </dgm:pt>
    <dgm:pt modelId="{AD8E4EB4-5DBD-425F-86D5-294F60A032D4}" type="pres">
      <dgm:prSet presAssocID="{8E6565C1-187C-4D68-8346-BBBFA65BE9CD}" presName="FiveNodes_2_text" presStyleLbl="node1" presStyleIdx="4" presStyleCnt="5">
        <dgm:presLayoutVars>
          <dgm:bulletEnabled val="1"/>
        </dgm:presLayoutVars>
      </dgm:prSet>
      <dgm:spPr/>
    </dgm:pt>
    <dgm:pt modelId="{7408B332-F11B-4836-86C1-55367B4E4ADF}" type="pres">
      <dgm:prSet presAssocID="{8E6565C1-187C-4D68-8346-BBBFA65BE9CD}" presName="FiveNodes_3_text" presStyleLbl="node1" presStyleIdx="4" presStyleCnt="5">
        <dgm:presLayoutVars>
          <dgm:bulletEnabled val="1"/>
        </dgm:presLayoutVars>
      </dgm:prSet>
      <dgm:spPr/>
    </dgm:pt>
    <dgm:pt modelId="{2CBDAAE9-13B4-40B8-8E2C-C77CFCA34219}" type="pres">
      <dgm:prSet presAssocID="{8E6565C1-187C-4D68-8346-BBBFA65BE9CD}" presName="FiveNodes_4_text" presStyleLbl="node1" presStyleIdx="4" presStyleCnt="5">
        <dgm:presLayoutVars>
          <dgm:bulletEnabled val="1"/>
        </dgm:presLayoutVars>
      </dgm:prSet>
      <dgm:spPr/>
    </dgm:pt>
    <dgm:pt modelId="{8B6E16F9-BE70-487E-A0FB-244BEF5C6DFD}" type="pres">
      <dgm:prSet presAssocID="{8E6565C1-187C-4D68-8346-BBBFA65BE9CD}" presName="FiveNodes_5_text" presStyleLbl="node1" presStyleIdx="4" presStyleCnt="5">
        <dgm:presLayoutVars>
          <dgm:bulletEnabled val="1"/>
        </dgm:presLayoutVars>
      </dgm:prSet>
      <dgm:spPr/>
    </dgm:pt>
  </dgm:ptLst>
  <dgm:cxnLst>
    <dgm:cxn modelId="{22167E05-A6B6-415B-9E6A-AB6C94AA7CF9}" srcId="{8E6565C1-187C-4D68-8346-BBBFA65BE9CD}" destId="{49583460-4249-4F44-8D9A-05EB49015946}" srcOrd="3" destOrd="0" parTransId="{787BDD9E-3E30-4A9D-9C94-A0B174AD3A11}" sibTransId="{92D8E9A7-F047-4A67-893A-2B70406DA307}"/>
    <dgm:cxn modelId="{C1F5D00E-F89B-4384-803C-E5A33304AE03}" type="presOf" srcId="{1FC6B006-A800-4A9F-A468-43EFCAB90995}" destId="{E2B27CE6-84FE-434B-92D0-6FCE787F31B1}" srcOrd="0" destOrd="0" presId="urn:microsoft.com/office/officeart/2005/8/layout/vProcess5"/>
    <dgm:cxn modelId="{9402EE1F-B49C-4DDA-A264-1DEF7653A6D5}" type="presOf" srcId="{A0CDA134-1608-4D80-82AF-B708B4A2C99B}" destId="{8B6E16F9-BE70-487E-A0FB-244BEF5C6DFD}" srcOrd="1" destOrd="0" presId="urn:microsoft.com/office/officeart/2005/8/layout/vProcess5"/>
    <dgm:cxn modelId="{FBC2FF23-452B-4178-BCC3-74A17A7EDCCA}" type="presOf" srcId="{78F783C7-5E6B-4E4F-9A6F-2F92A9BE7021}" destId="{A2C04799-C3A9-45E0-8B70-090A85ECD18E}" srcOrd="0" destOrd="0" presId="urn:microsoft.com/office/officeart/2005/8/layout/vProcess5"/>
    <dgm:cxn modelId="{64081B29-2148-46EA-9E2A-D072208B03CB}" type="presOf" srcId="{6C7883B2-79C1-4C56-82A6-DD33EBCCC78C}" destId="{084DD906-55B6-4BB8-9F17-4A414E8CE8D3}" srcOrd="0" destOrd="0" presId="urn:microsoft.com/office/officeart/2005/8/layout/vProcess5"/>
    <dgm:cxn modelId="{4FF9B22B-1858-4106-8455-A73160B10828}" type="presOf" srcId="{A766CD7B-DCBB-498F-B4C1-96BE2215595D}" destId="{AD8E4EB4-5DBD-425F-86D5-294F60A032D4}" srcOrd="1" destOrd="0" presId="urn:microsoft.com/office/officeart/2005/8/layout/vProcess5"/>
    <dgm:cxn modelId="{CEB69743-F5C9-4C37-8337-2DCB8EA2D1C7}" srcId="{8E6565C1-187C-4D68-8346-BBBFA65BE9CD}" destId="{3E70FA87-6972-4159-BB6F-0A9172310332}" srcOrd="5" destOrd="0" parTransId="{5307C159-AFA5-43AF-98E7-884F49A38E11}" sibTransId="{764763C9-9312-455C-B5B5-C57335B16014}"/>
    <dgm:cxn modelId="{90985692-CC35-4D2D-A2A4-1994AA20CF65}" type="presOf" srcId="{49583460-4249-4F44-8D9A-05EB49015946}" destId="{2CBDAAE9-13B4-40B8-8E2C-C77CFCA34219}" srcOrd="1" destOrd="0" presId="urn:microsoft.com/office/officeart/2005/8/layout/vProcess5"/>
    <dgm:cxn modelId="{8B8D219E-D0DA-493B-95B0-ADAEEF57BEF5}" srcId="{8E6565C1-187C-4D68-8346-BBBFA65BE9CD}" destId="{6C7883B2-79C1-4C56-82A6-DD33EBCCC78C}" srcOrd="2" destOrd="0" parTransId="{0C0C1F4C-DC50-4802-82FE-2BD26F474611}" sibTransId="{C7326B65-5C1B-44A1-A821-22A7A68C74A7}"/>
    <dgm:cxn modelId="{3F8FBE9E-0CAE-404C-B411-A54DBBA17A68}" type="presOf" srcId="{C7326B65-5C1B-44A1-A821-22A7A68C74A7}" destId="{5DC825EF-B831-4B23-81C4-0C7EB521CEB8}" srcOrd="0" destOrd="0" presId="urn:microsoft.com/office/officeart/2005/8/layout/vProcess5"/>
    <dgm:cxn modelId="{B6F038A3-6A48-44D3-A36A-E7B6EB03800C}" srcId="{8E6565C1-187C-4D68-8346-BBBFA65BE9CD}" destId="{1FC6B006-A800-4A9F-A468-43EFCAB90995}" srcOrd="0" destOrd="0" parTransId="{C5FE952D-B560-4FE5-A54F-A102217124BB}" sibTransId="{78F783C7-5E6B-4E4F-9A6F-2F92A9BE7021}"/>
    <dgm:cxn modelId="{2EFF66AE-D34A-43F3-87F9-A1DFBC042415}" srcId="{8E6565C1-187C-4D68-8346-BBBFA65BE9CD}" destId="{A766CD7B-DCBB-498F-B4C1-96BE2215595D}" srcOrd="1" destOrd="0" parTransId="{279FE745-72B7-4D73-AD89-5621354AF010}" sibTransId="{450564F0-DB49-4B7F-988B-8D76DB6735ED}"/>
    <dgm:cxn modelId="{1287FABC-6A1F-43EB-9AAE-DB64E35D48AD}" type="presOf" srcId="{92D8E9A7-F047-4A67-893A-2B70406DA307}" destId="{273DDCC7-239A-4AF7-9DED-57121516E0A8}" srcOrd="0" destOrd="0" presId="urn:microsoft.com/office/officeart/2005/8/layout/vProcess5"/>
    <dgm:cxn modelId="{604132C0-4AA6-4BFC-8C89-DE4CB6C50346}" type="presOf" srcId="{8E6565C1-187C-4D68-8346-BBBFA65BE9CD}" destId="{03B4674A-A73A-40C7-B823-A1E0E2339625}" srcOrd="0" destOrd="0" presId="urn:microsoft.com/office/officeart/2005/8/layout/vProcess5"/>
    <dgm:cxn modelId="{BC202ACE-01DC-41A2-B4DD-B1A9F862F164}" type="presOf" srcId="{450564F0-DB49-4B7F-988B-8D76DB6735ED}" destId="{DEDEA645-B318-4623-87BF-E4FC605CD7D7}" srcOrd="0" destOrd="0" presId="urn:microsoft.com/office/officeart/2005/8/layout/vProcess5"/>
    <dgm:cxn modelId="{924791D1-872B-4B2C-8FEA-84C1995C7688}" type="presOf" srcId="{1FC6B006-A800-4A9F-A468-43EFCAB90995}" destId="{EC99E0B8-F19A-4EE0-B039-CADDB7F06136}" srcOrd="1" destOrd="0" presId="urn:microsoft.com/office/officeart/2005/8/layout/vProcess5"/>
    <dgm:cxn modelId="{1008FFD9-43DB-4293-B2ED-B253EF0FEDE5}" srcId="{8E6565C1-187C-4D68-8346-BBBFA65BE9CD}" destId="{A0CDA134-1608-4D80-82AF-B708B4A2C99B}" srcOrd="4" destOrd="0" parTransId="{E5841CD7-1CEF-4556-B71F-82B816CA5FE7}" sibTransId="{9E2B9E43-9172-44E6-8AEF-7DEDBD5E08B5}"/>
    <dgm:cxn modelId="{27C432E1-5618-4D4C-A034-095B5A106B63}" srcId="{8E6565C1-187C-4D68-8346-BBBFA65BE9CD}" destId="{3D707AE4-9D3B-498D-99A8-80830FFD3A54}" srcOrd="6" destOrd="0" parTransId="{6BF73F14-9359-451E-AC13-FFB354A3E9D2}" sibTransId="{7D1D2227-19BD-45FC-8270-517DE8CE6241}"/>
    <dgm:cxn modelId="{8B998DE6-00D1-4D86-9E9F-FE305E11C838}" type="presOf" srcId="{A766CD7B-DCBB-498F-B4C1-96BE2215595D}" destId="{77E00328-A562-4404-816C-C561903E2997}" srcOrd="0" destOrd="0" presId="urn:microsoft.com/office/officeart/2005/8/layout/vProcess5"/>
    <dgm:cxn modelId="{025456EB-D05C-4194-9E53-DBCF44FA3FA0}" type="presOf" srcId="{49583460-4249-4F44-8D9A-05EB49015946}" destId="{DA5D268B-7D2B-4373-B54B-C0734A21F3E3}" srcOrd="0" destOrd="0" presId="urn:microsoft.com/office/officeart/2005/8/layout/vProcess5"/>
    <dgm:cxn modelId="{14C7FBEF-5B31-4454-8DE5-556C75D38A58}" type="presOf" srcId="{A0CDA134-1608-4D80-82AF-B708B4A2C99B}" destId="{4CBA729A-13A1-4876-B530-0A429B22CCC1}" srcOrd="0" destOrd="0" presId="urn:microsoft.com/office/officeart/2005/8/layout/vProcess5"/>
    <dgm:cxn modelId="{634056F0-C891-4E5A-9F51-7C1B6BBF2F63}" type="presOf" srcId="{6C7883B2-79C1-4C56-82A6-DD33EBCCC78C}" destId="{7408B332-F11B-4836-86C1-55367B4E4ADF}" srcOrd="1" destOrd="0" presId="urn:microsoft.com/office/officeart/2005/8/layout/vProcess5"/>
    <dgm:cxn modelId="{36F9A474-7489-4317-B036-D1F2B710A81B}" type="presParOf" srcId="{03B4674A-A73A-40C7-B823-A1E0E2339625}" destId="{B8BF8FB5-488A-4F9E-BF1C-F7E7AF9F66EF}" srcOrd="0" destOrd="0" presId="urn:microsoft.com/office/officeart/2005/8/layout/vProcess5"/>
    <dgm:cxn modelId="{6991B94B-DB67-4C05-BA94-432CC98F3212}" type="presParOf" srcId="{03B4674A-A73A-40C7-B823-A1E0E2339625}" destId="{E2B27CE6-84FE-434B-92D0-6FCE787F31B1}" srcOrd="1" destOrd="0" presId="urn:microsoft.com/office/officeart/2005/8/layout/vProcess5"/>
    <dgm:cxn modelId="{B11587AA-2297-439D-A96B-7444C4F05DE7}" type="presParOf" srcId="{03B4674A-A73A-40C7-B823-A1E0E2339625}" destId="{77E00328-A562-4404-816C-C561903E2997}" srcOrd="2" destOrd="0" presId="urn:microsoft.com/office/officeart/2005/8/layout/vProcess5"/>
    <dgm:cxn modelId="{AA444CEA-DEA5-46C8-8F8F-1F528324902F}" type="presParOf" srcId="{03B4674A-A73A-40C7-B823-A1E0E2339625}" destId="{084DD906-55B6-4BB8-9F17-4A414E8CE8D3}" srcOrd="3" destOrd="0" presId="urn:microsoft.com/office/officeart/2005/8/layout/vProcess5"/>
    <dgm:cxn modelId="{8C605552-FE82-4322-804F-11AB32A4AFAD}" type="presParOf" srcId="{03B4674A-A73A-40C7-B823-A1E0E2339625}" destId="{DA5D268B-7D2B-4373-B54B-C0734A21F3E3}" srcOrd="4" destOrd="0" presId="urn:microsoft.com/office/officeart/2005/8/layout/vProcess5"/>
    <dgm:cxn modelId="{8C3DE899-3836-4726-8290-1F908890DB31}" type="presParOf" srcId="{03B4674A-A73A-40C7-B823-A1E0E2339625}" destId="{4CBA729A-13A1-4876-B530-0A429B22CCC1}" srcOrd="5" destOrd="0" presId="urn:microsoft.com/office/officeart/2005/8/layout/vProcess5"/>
    <dgm:cxn modelId="{FC9F4D0D-BFF3-4AAE-B72F-629C738C3B64}" type="presParOf" srcId="{03B4674A-A73A-40C7-B823-A1E0E2339625}" destId="{A2C04799-C3A9-45E0-8B70-090A85ECD18E}" srcOrd="6" destOrd="0" presId="urn:microsoft.com/office/officeart/2005/8/layout/vProcess5"/>
    <dgm:cxn modelId="{201C1AFC-F178-4D6F-8DCD-09B6D2554846}" type="presParOf" srcId="{03B4674A-A73A-40C7-B823-A1E0E2339625}" destId="{DEDEA645-B318-4623-87BF-E4FC605CD7D7}" srcOrd="7" destOrd="0" presId="urn:microsoft.com/office/officeart/2005/8/layout/vProcess5"/>
    <dgm:cxn modelId="{865E0545-C983-45B6-8703-990FD4386F0D}" type="presParOf" srcId="{03B4674A-A73A-40C7-B823-A1E0E2339625}" destId="{5DC825EF-B831-4B23-81C4-0C7EB521CEB8}" srcOrd="8" destOrd="0" presId="urn:microsoft.com/office/officeart/2005/8/layout/vProcess5"/>
    <dgm:cxn modelId="{F33141BE-E13F-42A3-B7BF-8A4D9D08D10C}" type="presParOf" srcId="{03B4674A-A73A-40C7-B823-A1E0E2339625}" destId="{273DDCC7-239A-4AF7-9DED-57121516E0A8}" srcOrd="9" destOrd="0" presId="urn:microsoft.com/office/officeart/2005/8/layout/vProcess5"/>
    <dgm:cxn modelId="{B366C9DE-D97C-40A5-9777-CE00E03B7CF3}" type="presParOf" srcId="{03B4674A-A73A-40C7-B823-A1E0E2339625}" destId="{EC99E0B8-F19A-4EE0-B039-CADDB7F06136}" srcOrd="10" destOrd="0" presId="urn:microsoft.com/office/officeart/2005/8/layout/vProcess5"/>
    <dgm:cxn modelId="{E72AF8A9-BFE1-438B-BEFD-6A163755F28B}" type="presParOf" srcId="{03B4674A-A73A-40C7-B823-A1E0E2339625}" destId="{AD8E4EB4-5DBD-425F-86D5-294F60A032D4}" srcOrd="11" destOrd="0" presId="urn:microsoft.com/office/officeart/2005/8/layout/vProcess5"/>
    <dgm:cxn modelId="{F07ECAFB-9071-4A10-B4B1-7556954507FF}" type="presParOf" srcId="{03B4674A-A73A-40C7-B823-A1E0E2339625}" destId="{7408B332-F11B-4836-86C1-55367B4E4ADF}" srcOrd="12" destOrd="0" presId="urn:microsoft.com/office/officeart/2005/8/layout/vProcess5"/>
    <dgm:cxn modelId="{A15F7A8E-E43A-4B8F-9141-EE80F614DF97}" type="presParOf" srcId="{03B4674A-A73A-40C7-B823-A1E0E2339625}" destId="{2CBDAAE9-13B4-40B8-8E2C-C77CFCA34219}" srcOrd="13" destOrd="0" presId="urn:microsoft.com/office/officeart/2005/8/layout/vProcess5"/>
    <dgm:cxn modelId="{7C3F65B4-FED4-437E-867E-C0ED81A31641}" type="presParOf" srcId="{03B4674A-A73A-40C7-B823-A1E0E2339625}" destId="{8B6E16F9-BE70-487E-A0FB-244BEF5C6DF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6565C1-187C-4D68-8346-BBBFA65BE9CD}"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A0CDA134-1608-4D80-82AF-B708B4A2C99B}">
      <dgm:prSet phldr="0"/>
      <dgm:spPr/>
      <dgm:t>
        <a:bodyPr/>
        <a:lstStyle/>
        <a:p>
          <a:pPr rtl="0"/>
          <a:r>
            <a:rPr lang="en-US">
              <a:latin typeface="Century Gothic" panose="020F0302020204030204"/>
            </a:rPr>
            <a:t>Hyperparameter Tuning</a:t>
          </a:r>
        </a:p>
      </dgm:t>
    </dgm:pt>
    <dgm:pt modelId="{E5841CD7-1CEF-4556-B71F-82B816CA5FE7}" type="parTrans" cxnId="{1008FFD9-43DB-4293-B2ED-B253EF0FEDE5}">
      <dgm:prSet/>
      <dgm:spPr/>
    </dgm:pt>
    <dgm:pt modelId="{9E2B9E43-9172-44E6-8AEF-7DEDBD5E08B5}" type="sibTrans" cxnId="{1008FFD9-43DB-4293-B2ED-B253EF0FEDE5}">
      <dgm:prSet/>
      <dgm:spPr/>
      <dgm:t>
        <a:bodyPr/>
        <a:lstStyle/>
        <a:p>
          <a:endParaRPr lang="en-US"/>
        </a:p>
      </dgm:t>
    </dgm:pt>
    <dgm:pt modelId="{3E70FA87-6972-4159-BB6F-0A9172310332}">
      <dgm:prSet phldr="0"/>
      <dgm:spPr/>
      <dgm:t>
        <a:bodyPr/>
        <a:lstStyle/>
        <a:p>
          <a:pPr rtl="0"/>
          <a:r>
            <a:rPr lang="en-US">
              <a:latin typeface="Century Gothic" panose="020F0302020204030204"/>
            </a:rPr>
            <a:t>Model Training</a:t>
          </a:r>
        </a:p>
      </dgm:t>
    </dgm:pt>
    <dgm:pt modelId="{5307C159-AFA5-43AF-98E7-884F49A38E11}" type="parTrans" cxnId="{CEB69743-F5C9-4C37-8337-2DCB8EA2D1C7}">
      <dgm:prSet/>
      <dgm:spPr/>
    </dgm:pt>
    <dgm:pt modelId="{764763C9-9312-455C-B5B5-C57335B16014}" type="sibTrans" cxnId="{CEB69743-F5C9-4C37-8337-2DCB8EA2D1C7}">
      <dgm:prSet/>
      <dgm:spPr/>
      <dgm:t>
        <a:bodyPr/>
        <a:lstStyle/>
        <a:p>
          <a:endParaRPr lang="en-US"/>
        </a:p>
      </dgm:t>
    </dgm:pt>
    <dgm:pt modelId="{3D707AE4-9D3B-498D-99A8-80830FFD3A54}">
      <dgm:prSet phldr="0"/>
      <dgm:spPr/>
      <dgm:t>
        <a:bodyPr/>
        <a:lstStyle/>
        <a:p>
          <a:pPr rtl="0"/>
          <a:r>
            <a:rPr lang="en-US">
              <a:latin typeface="Century Gothic" panose="020F0302020204030204"/>
            </a:rPr>
            <a:t>Model Evaluation</a:t>
          </a:r>
          <a:endParaRPr lang="en-US"/>
        </a:p>
      </dgm:t>
    </dgm:pt>
    <dgm:pt modelId="{6BF73F14-9359-451E-AC13-FFB354A3E9D2}" type="parTrans" cxnId="{27C432E1-5618-4D4C-A034-095B5A106B63}">
      <dgm:prSet/>
      <dgm:spPr/>
    </dgm:pt>
    <dgm:pt modelId="{7D1D2227-19BD-45FC-8270-517DE8CE6241}" type="sibTrans" cxnId="{27C432E1-5618-4D4C-A034-095B5A106B63}">
      <dgm:prSet/>
      <dgm:spPr/>
    </dgm:pt>
    <dgm:pt modelId="{03B4674A-A73A-40C7-B823-A1E0E2339625}" type="pres">
      <dgm:prSet presAssocID="{8E6565C1-187C-4D68-8346-BBBFA65BE9CD}" presName="outerComposite" presStyleCnt="0">
        <dgm:presLayoutVars>
          <dgm:chMax val="5"/>
          <dgm:dir/>
          <dgm:resizeHandles val="exact"/>
        </dgm:presLayoutVars>
      </dgm:prSet>
      <dgm:spPr/>
    </dgm:pt>
    <dgm:pt modelId="{B8BF8FB5-488A-4F9E-BF1C-F7E7AF9F66EF}" type="pres">
      <dgm:prSet presAssocID="{8E6565C1-187C-4D68-8346-BBBFA65BE9CD}" presName="dummyMaxCanvas" presStyleCnt="0">
        <dgm:presLayoutVars/>
      </dgm:prSet>
      <dgm:spPr/>
    </dgm:pt>
    <dgm:pt modelId="{4D59F305-8724-49B6-A97A-B27F16086B33}" type="pres">
      <dgm:prSet presAssocID="{8E6565C1-187C-4D68-8346-BBBFA65BE9CD}" presName="ThreeNodes_1" presStyleLbl="node1" presStyleIdx="0" presStyleCnt="3">
        <dgm:presLayoutVars>
          <dgm:bulletEnabled val="1"/>
        </dgm:presLayoutVars>
      </dgm:prSet>
      <dgm:spPr/>
    </dgm:pt>
    <dgm:pt modelId="{BBB18B2E-7E87-4063-B6E8-1B0744257ED5}" type="pres">
      <dgm:prSet presAssocID="{8E6565C1-187C-4D68-8346-BBBFA65BE9CD}" presName="ThreeNodes_2" presStyleLbl="node1" presStyleIdx="1" presStyleCnt="3">
        <dgm:presLayoutVars>
          <dgm:bulletEnabled val="1"/>
        </dgm:presLayoutVars>
      </dgm:prSet>
      <dgm:spPr/>
    </dgm:pt>
    <dgm:pt modelId="{3E4B311B-CD5F-41CE-AC1E-09E93019F1C7}" type="pres">
      <dgm:prSet presAssocID="{8E6565C1-187C-4D68-8346-BBBFA65BE9CD}" presName="ThreeNodes_3" presStyleLbl="node1" presStyleIdx="2" presStyleCnt="3">
        <dgm:presLayoutVars>
          <dgm:bulletEnabled val="1"/>
        </dgm:presLayoutVars>
      </dgm:prSet>
      <dgm:spPr/>
    </dgm:pt>
    <dgm:pt modelId="{8D6AAA51-5367-49D9-B4A9-66F3A8477E83}" type="pres">
      <dgm:prSet presAssocID="{8E6565C1-187C-4D68-8346-BBBFA65BE9CD}" presName="ThreeConn_1-2" presStyleLbl="fgAccFollowNode1" presStyleIdx="0" presStyleCnt="2">
        <dgm:presLayoutVars>
          <dgm:bulletEnabled val="1"/>
        </dgm:presLayoutVars>
      </dgm:prSet>
      <dgm:spPr/>
    </dgm:pt>
    <dgm:pt modelId="{50E9FB72-F056-4D1B-A3C4-D500A60CE041}" type="pres">
      <dgm:prSet presAssocID="{8E6565C1-187C-4D68-8346-BBBFA65BE9CD}" presName="ThreeConn_2-3" presStyleLbl="fgAccFollowNode1" presStyleIdx="1" presStyleCnt="2">
        <dgm:presLayoutVars>
          <dgm:bulletEnabled val="1"/>
        </dgm:presLayoutVars>
      </dgm:prSet>
      <dgm:spPr/>
    </dgm:pt>
    <dgm:pt modelId="{01D9CDDE-51B2-496F-8ED0-3CC07537C1C9}" type="pres">
      <dgm:prSet presAssocID="{8E6565C1-187C-4D68-8346-BBBFA65BE9CD}" presName="ThreeNodes_1_text" presStyleLbl="node1" presStyleIdx="2" presStyleCnt="3">
        <dgm:presLayoutVars>
          <dgm:bulletEnabled val="1"/>
        </dgm:presLayoutVars>
      </dgm:prSet>
      <dgm:spPr/>
    </dgm:pt>
    <dgm:pt modelId="{DEE4C002-A94B-42B0-87C6-14561FEFB137}" type="pres">
      <dgm:prSet presAssocID="{8E6565C1-187C-4D68-8346-BBBFA65BE9CD}" presName="ThreeNodes_2_text" presStyleLbl="node1" presStyleIdx="2" presStyleCnt="3">
        <dgm:presLayoutVars>
          <dgm:bulletEnabled val="1"/>
        </dgm:presLayoutVars>
      </dgm:prSet>
      <dgm:spPr/>
    </dgm:pt>
    <dgm:pt modelId="{0A66E9F0-C96F-49F5-94B5-F3AE2DF9B551}" type="pres">
      <dgm:prSet presAssocID="{8E6565C1-187C-4D68-8346-BBBFA65BE9CD}" presName="ThreeNodes_3_text" presStyleLbl="node1" presStyleIdx="2" presStyleCnt="3">
        <dgm:presLayoutVars>
          <dgm:bulletEnabled val="1"/>
        </dgm:presLayoutVars>
      </dgm:prSet>
      <dgm:spPr/>
    </dgm:pt>
  </dgm:ptLst>
  <dgm:cxnLst>
    <dgm:cxn modelId="{071F010E-3208-4A52-B4BD-A93D8749F93C}" type="presOf" srcId="{764763C9-9312-455C-B5B5-C57335B16014}" destId="{50E9FB72-F056-4D1B-A3C4-D500A60CE041}" srcOrd="0" destOrd="0" presId="urn:microsoft.com/office/officeart/2005/8/layout/vProcess5"/>
    <dgm:cxn modelId="{074F2B39-8F27-4CE8-9E06-D8FA82DA0170}" type="presOf" srcId="{3E70FA87-6972-4159-BB6F-0A9172310332}" destId="{DEE4C002-A94B-42B0-87C6-14561FEFB137}" srcOrd="1" destOrd="0" presId="urn:microsoft.com/office/officeart/2005/8/layout/vProcess5"/>
    <dgm:cxn modelId="{64CDDD3F-DC23-488F-8B37-4E07444EA323}" type="presOf" srcId="{3D707AE4-9D3B-498D-99A8-80830FFD3A54}" destId="{0A66E9F0-C96F-49F5-94B5-F3AE2DF9B551}" srcOrd="1" destOrd="0" presId="urn:microsoft.com/office/officeart/2005/8/layout/vProcess5"/>
    <dgm:cxn modelId="{CEB69743-F5C9-4C37-8337-2DCB8EA2D1C7}" srcId="{8E6565C1-187C-4D68-8346-BBBFA65BE9CD}" destId="{3E70FA87-6972-4159-BB6F-0A9172310332}" srcOrd="1" destOrd="0" parTransId="{5307C159-AFA5-43AF-98E7-884F49A38E11}" sibTransId="{764763C9-9312-455C-B5B5-C57335B16014}"/>
    <dgm:cxn modelId="{788B3068-D2BF-41C5-B1F0-1A4B65F3336E}" type="presOf" srcId="{9E2B9E43-9172-44E6-8AEF-7DEDBD5E08B5}" destId="{8D6AAA51-5367-49D9-B4A9-66F3A8477E83}" srcOrd="0" destOrd="0" presId="urn:microsoft.com/office/officeart/2005/8/layout/vProcess5"/>
    <dgm:cxn modelId="{1D7A2A76-1B73-441C-935D-207C282A06D2}" type="presOf" srcId="{A0CDA134-1608-4D80-82AF-B708B4A2C99B}" destId="{4D59F305-8724-49B6-A97A-B27F16086B33}" srcOrd="0" destOrd="0" presId="urn:microsoft.com/office/officeart/2005/8/layout/vProcess5"/>
    <dgm:cxn modelId="{CA936994-E2D3-4981-817D-F9D566C706B1}" type="presOf" srcId="{A0CDA134-1608-4D80-82AF-B708B4A2C99B}" destId="{01D9CDDE-51B2-496F-8ED0-3CC07537C1C9}" srcOrd="1" destOrd="0" presId="urn:microsoft.com/office/officeart/2005/8/layout/vProcess5"/>
    <dgm:cxn modelId="{02AF09AF-8D8C-4ECF-A5F6-307B608D940F}" type="presOf" srcId="{3D707AE4-9D3B-498D-99A8-80830FFD3A54}" destId="{3E4B311B-CD5F-41CE-AC1E-09E93019F1C7}" srcOrd="0" destOrd="0" presId="urn:microsoft.com/office/officeart/2005/8/layout/vProcess5"/>
    <dgm:cxn modelId="{604132C0-4AA6-4BFC-8C89-DE4CB6C50346}" type="presOf" srcId="{8E6565C1-187C-4D68-8346-BBBFA65BE9CD}" destId="{03B4674A-A73A-40C7-B823-A1E0E2339625}" srcOrd="0" destOrd="0" presId="urn:microsoft.com/office/officeart/2005/8/layout/vProcess5"/>
    <dgm:cxn modelId="{1008FFD9-43DB-4293-B2ED-B253EF0FEDE5}" srcId="{8E6565C1-187C-4D68-8346-BBBFA65BE9CD}" destId="{A0CDA134-1608-4D80-82AF-B708B4A2C99B}" srcOrd="0" destOrd="0" parTransId="{E5841CD7-1CEF-4556-B71F-82B816CA5FE7}" sibTransId="{9E2B9E43-9172-44E6-8AEF-7DEDBD5E08B5}"/>
    <dgm:cxn modelId="{27C432E1-5618-4D4C-A034-095B5A106B63}" srcId="{8E6565C1-187C-4D68-8346-BBBFA65BE9CD}" destId="{3D707AE4-9D3B-498D-99A8-80830FFD3A54}" srcOrd="2" destOrd="0" parTransId="{6BF73F14-9359-451E-AC13-FFB354A3E9D2}" sibTransId="{7D1D2227-19BD-45FC-8270-517DE8CE6241}"/>
    <dgm:cxn modelId="{134C33F8-B672-4291-BB84-D4C07612A83A}" type="presOf" srcId="{3E70FA87-6972-4159-BB6F-0A9172310332}" destId="{BBB18B2E-7E87-4063-B6E8-1B0744257ED5}" srcOrd="0" destOrd="0" presId="urn:microsoft.com/office/officeart/2005/8/layout/vProcess5"/>
    <dgm:cxn modelId="{36F9A474-7489-4317-B036-D1F2B710A81B}" type="presParOf" srcId="{03B4674A-A73A-40C7-B823-A1E0E2339625}" destId="{B8BF8FB5-488A-4F9E-BF1C-F7E7AF9F66EF}" srcOrd="0" destOrd="0" presId="urn:microsoft.com/office/officeart/2005/8/layout/vProcess5"/>
    <dgm:cxn modelId="{499B2417-4D25-46D0-9777-FC1303AE3C58}" type="presParOf" srcId="{03B4674A-A73A-40C7-B823-A1E0E2339625}" destId="{4D59F305-8724-49B6-A97A-B27F16086B33}" srcOrd="1" destOrd="0" presId="urn:microsoft.com/office/officeart/2005/8/layout/vProcess5"/>
    <dgm:cxn modelId="{9F036C63-42CF-472E-919A-48900AA3F3A8}" type="presParOf" srcId="{03B4674A-A73A-40C7-B823-A1E0E2339625}" destId="{BBB18B2E-7E87-4063-B6E8-1B0744257ED5}" srcOrd="2" destOrd="0" presId="urn:microsoft.com/office/officeart/2005/8/layout/vProcess5"/>
    <dgm:cxn modelId="{9056A103-3159-4023-8B17-D2E83B38BCB6}" type="presParOf" srcId="{03B4674A-A73A-40C7-B823-A1E0E2339625}" destId="{3E4B311B-CD5F-41CE-AC1E-09E93019F1C7}" srcOrd="3" destOrd="0" presId="urn:microsoft.com/office/officeart/2005/8/layout/vProcess5"/>
    <dgm:cxn modelId="{B6EEF49F-E649-4A80-A800-213FAE63D0AD}" type="presParOf" srcId="{03B4674A-A73A-40C7-B823-A1E0E2339625}" destId="{8D6AAA51-5367-49D9-B4A9-66F3A8477E83}" srcOrd="4" destOrd="0" presId="urn:microsoft.com/office/officeart/2005/8/layout/vProcess5"/>
    <dgm:cxn modelId="{6E6A37E6-805F-4939-9487-F0CE39455975}" type="presParOf" srcId="{03B4674A-A73A-40C7-B823-A1E0E2339625}" destId="{50E9FB72-F056-4D1B-A3C4-D500A60CE041}" srcOrd="5" destOrd="0" presId="urn:microsoft.com/office/officeart/2005/8/layout/vProcess5"/>
    <dgm:cxn modelId="{F088EE8B-F798-4ECA-A94B-C8B52D4F50AB}" type="presParOf" srcId="{03B4674A-A73A-40C7-B823-A1E0E2339625}" destId="{01D9CDDE-51B2-496F-8ED0-3CC07537C1C9}" srcOrd="6" destOrd="0" presId="urn:microsoft.com/office/officeart/2005/8/layout/vProcess5"/>
    <dgm:cxn modelId="{202676A2-497C-49F5-925F-F5255E74EE4C}" type="presParOf" srcId="{03B4674A-A73A-40C7-B823-A1E0E2339625}" destId="{DEE4C002-A94B-42B0-87C6-14561FEFB137}" srcOrd="7" destOrd="0" presId="urn:microsoft.com/office/officeart/2005/8/layout/vProcess5"/>
    <dgm:cxn modelId="{715E9E60-BE1F-49FE-A4B0-27FF7785E4FC}" type="presParOf" srcId="{03B4674A-A73A-40C7-B823-A1E0E2339625}" destId="{0A66E9F0-C96F-49F5-94B5-F3AE2DF9B551}" srcOrd="8"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1B96-B351-4174-8F0B-C4E4BAA0B165}">
      <dsp:nvSpPr>
        <dsp:cNvPr id="0" name=""/>
        <dsp:cNvSpPr/>
      </dsp:nvSpPr>
      <dsp:spPr>
        <a:xfrm>
          <a:off x="0" y="0"/>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Wrangling and Cleaning</a:t>
          </a:r>
        </a:p>
      </dsp:txBody>
      <dsp:txXfrm>
        <a:off x="20523" y="20523"/>
        <a:ext cx="2370485" cy="659669"/>
      </dsp:txXfrm>
    </dsp:sp>
    <dsp:sp modelId="{66D55565-B24D-463A-984B-79D7626DE044}">
      <dsp:nvSpPr>
        <dsp:cNvPr id="0" name=""/>
        <dsp:cNvSpPr/>
      </dsp:nvSpPr>
      <dsp:spPr>
        <a:xfrm>
          <a:off x="266812" y="828117"/>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Dataset Integration</a:t>
          </a:r>
        </a:p>
      </dsp:txBody>
      <dsp:txXfrm>
        <a:off x="287335" y="848640"/>
        <a:ext cx="2422498" cy="659669"/>
      </dsp:txXfrm>
    </dsp:sp>
    <dsp:sp modelId="{712FB68B-06EC-4E29-9D7B-0908F43FF487}">
      <dsp:nvSpPr>
        <dsp:cNvPr id="0" name=""/>
        <dsp:cNvSpPr/>
      </dsp:nvSpPr>
      <dsp:spPr>
        <a:xfrm>
          <a:off x="529642" y="1656235"/>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Feature Engineering</a:t>
          </a:r>
        </a:p>
      </dsp:txBody>
      <dsp:txXfrm>
        <a:off x="550165" y="1676758"/>
        <a:ext cx="2426480" cy="659669"/>
      </dsp:txXfrm>
    </dsp:sp>
    <dsp:sp modelId="{1584C3B3-EA7E-4BCE-B8A0-F5C98B57A106}">
      <dsp:nvSpPr>
        <dsp:cNvPr id="0" name=""/>
        <dsp:cNvSpPr/>
      </dsp:nvSpPr>
      <dsp:spPr>
        <a:xfrm>
          <a:off x="796455" y="2484353"/>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Analysis</a:t>
          </a:r>
        </a:p>
      </dsp:txBody>
      <dsp:txXfrm>
        <a:off x="816978" y="2504876"/>
        <a:ext cx="2422498" cy="659669"/>
      </dsp:txXfrm>
    </dsp:sp>
    <dsp:sp modelId="{21B683FD-E7D3-4F7E-B7A8-EA810A2C6BDA}">
      <dsp:nvSpPr>
        <dsp:cNvPr id="0" name=""/>
        <dsp:cNvSpPr/>
      </dsp:nvSpPr>
      <dsp:spPr>
        <a:xfrm>
          <a:off x="2730356" y="536684"/>
          <a:ext cx="455464" cy="45546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832835" y="536684"/>
        <a:ext cx="250506" cy="342737"/>
      </dsp:txXfrm>
    </dsp:sp>
    <dsp:sp modelId="{EA45D4F6-7D29-483C-BA1B-A8BF37E9E38C}">
      <dsp:nvSpPr>
        <dsp:cNvPr id="0" name=""/>
        <dsp:cNvSpPr/>
      </dsp:nvSpPr>
      <dsp:spPr>
        <a:xfrm>
          <a:off x="2997169" y="1364802"/>
          <a:ext cx="455464" cy="45546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99648" y="1364802"/>
        <a:ext cx="250506" cy="342737"/>
      </dsp:txXfrm>
    </dsp:sp>
    <dsp:sp modelId="{71640E2B-75DF-447E-9D6B-676B88A633E1}">
      <dsp:nvSpPr>
        <dsp:cNvPr id="0" name=""/>
        <dsp:cNvSpPr/>
      </dsp:nvSpPr>
      <dsp:spPr>
        <a:xfrm>
          <a:off x="3259999" y="2192920"/>
          <a:ext cx="455464" cy="45546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362478" y="2192920"/>
        <a:ext cx="250506" cy="342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27CE6-84FE-434B-92D0-6FCE787F31B1}">
      <dsp:nvSpPr>
        <dsp:cNvPr id="0" name=""/>
        <dsp:cNvSpPr/>
      </dsp:nvSpPr>
      <dsp:spPr>
        <a:xfrm>
          <a:off x="0" y="0"/>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Data Preparation</a:t>
          </a:r>
          <a:endParaRPr lang="en-US" sz="1600" kern="1200"/>
        </a:p>
      </dsp:txBody>
      <dsp:txXfrm>
        <a:off x="16792" y="16792"/>
        <a:ext cx="2380626" cy="539728"/>
      </dsp:txXfrm>
    </dsp:sp>
    <dsp:sp modelId="{77E00328-A562-4404-816C-C561903E2997}">
      <dsp:nvSpPr>
        <dsp:cNvPr id="0" name=""/>
        <dsp:cNvSpPr/>
      </dsp:nvSpPr>
      <dsp:spPr>
        <a:xfrm>
          <a:off x="228980" y="652939"/>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Stratified Sampling</a:t>
          </a:r>
          <a:endParaRPr lang="en-US" sz="1600" kern="1200"/>
        </a:p>
      </dsp:txBody>
      <dsp:txXfrm>
        <a:off x="245772" y="669731"/>
        <a:ext cx="2431135" cy="539728"/>
      </dsp:txXfrm>
    </dsp:sp>
    <dsp:sp modelId="{084DD906-55B6-4BB8-9F17-4A414E8CE8D3}">
      <dsp:nvSpPr>
        <dsp:cNvPr id="0" name=""/>
        <dsp:cNvSpPr/>
      </dsp:nvSpPr>
      <dsp:spPr>
        <a:xfrm>
          <a:off x="457961" y="1305878"/>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Century Gothic" panose="020F0302020204030204"/>
            </a:rPr>
            <a:t>Proprocessing</a:t>
          </a:r>
          <a:endParaRPr lang="en-US" sz="1600" kern="1200"/>
        </a:p>
      </dsp:txBody>
      <dsp:txXfrm>
        <a:off x="474753" y="1322670"/>
        <a:ext cx="2431135" cy="539728"/>
      </dsp:txXfrm>
    </dsp:sp>
    <dsp:sp modelId="{DA5D268B-7D2B-4373-B54B-C0734A21F3E3}">
      <dsp:nvSpPr>
        <dsp:cNvPr id="0" name=""/>
        <dsp:cNvSpPr/>
      </dsp:nvSpPr>
      <dsp:spPr>
        <a:xfrm>
          <a:off x="686942" y="1958817"/>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Random Forest Model</a:t>
          </a:r>
          <a:endParaRPr lang="en-US" sz="1600" kern="1200"/>
        </a:p>
      </dsp:txBody>
      <dsp:txXfrm>
        <a:off x="703734" y="1975609"/>
        <a:ext cx="2431135" cy="539728"/>
      </dsp:txXfrm>
    </dsp:sp>
    <dsp:sp modelId="{4CBA729A-13A1-4876-B530-0A429B22CCC1}">
      <dsp:nvSpPr>
        <dsp:cNvPr id="0" name=""/>
        <dsp:cNvSpPr/>
      </dsp:nvSpPr>
      <dsp:spPr>
        <a:xfrm>
          <a:off x="915923" y="2611756"/>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a:latin typeface="Century Gothic" panose="020F0302020204030204"/>
            </a:rPr>
            <a:t>Hyperparameter Tuning</a:t>
          </a:r>
        </a:p>
      </dsp:txBody>
      <dsp:txXfrm>
        <a:off x="932715" y="2628548"/>
        <a:ext cx="2431135" cy="539728"/>
      </dsp:txXfrm>
    </dsp:sp>
    <dsp:sp modelId="{A2C04799-C3A9-45E0-8B70-090A85ECD18E}">
      <dsp:nvSpPr>
        <dsp:cNvPr id="0" name=""/>
        <dsp:cNvSpPr/>
      </dsp:nvSpPr>
      <dsp:spPr>
        <a:xfrm>
          <a:off x="2693700" y="418836"/>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777547" y="418836"/>
        <a:ext cx="204959" cy="280421"/>
      </dsp:txXfrm>
    </dsp:sp>
    <dsp:sp modelId="{DEDEA645-B318-4623-87BF-E4FC605CD7D7}">
      <dsp:nvSpPr>
        <dsp:cNvPr id="0" name=""/>
        <dsp:cNvSpPr/>
      </dsp:nvSpPr>
      <dsp:spPr>
        <a:xfrm>
          <a:off x="2922681" y="1071775"/>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06528" y="1071775"/>
        <a:ext cx="204959" cy="280421"/>
      </dsp:txXfrm>
    </dsp:sp>
    <dsp:sp modelId="{5DC825EF-B831-4B23-81C4-0C7EB521CEB8}">
      <dsp:nvSpPr>
        <dsp:cNvPr id="0" name=""/>
        <dsp:cNvSpPr/>
      </dsp:nvSpPr>
      <dsp:spPr>
        <a:xfrm>
          <a:off x="3151662" y="1715159"/>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35509" y="1715159"/>
        <a:ext cx="204959" cy="280421"/>
      </dsp:txXfrm>
    </dsp:sp>
    <dsp:sp modelId="{273DDCC7-239A-4AF7-9DED-57121516E0A8}">
      <dsp:nvSpPr>
        <dsp:cNvPr id="0" name=""/>
        <dsp:cNvSpPr/>
      </dsp:nvSpPr>
      <dsp:spPr>
        <a:xfrm>
          <a:off x="3380642" y="2374468"/>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464489" y="2374468"/>
        <a:ext cx="204959" cy="280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F305-8724-49B6-A97A-B27F16086B33}">
      <dsp:nvSpPr>
        <dsp:cNvPr id="0" name=""/>
        <dsp:cNvSpPr/>
      </dsp:nvSpPr>
      <dsp:spPr>
        <a:xfrm>
          <a:off x="0" y="0"/>
          <a:ext cx="3066393" cy="5639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Hyperparameter Tuning</a:t>
          </a:r>
        </a:p>
      </dsp:txBody>
      <dsp:txXfrm>
        <a:off x="16516" y="16516"/>
        <a:ext cx="2457898" cy="530871"/>
      </dsp:txXfrm>
    </dsp:sp>
    <dsp:sp modelId="{BBB18B2E-7E87-4063-B6E8-1B0744257ED5}">
      <dsp:nvSpPr>
        <dsp:cNvPr id="0" name=""/>
        <dsp:cNvSpPr/>
      </dsp:nvSpPr>
      <dsp:spPr>
        <a:xfrm>
          <a:off x="270564" y="657886"/>
          <a:ext cx="3066393" cy="5639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Model Training</a:t>
          </a:r>
        </a:p>
      </dsp:txBody>
      <dsp:txXfrm>
        <a:off x="287080" y="674402"/>
        <a:ext cx="2396260" cy="530871"/>
      </dsp:txXfrm>
    </dsp:sp>
    <dsp:sp modelId="{3E4B311B-CD5F-41CE-AC1E-09E93019F1C7}">
      <dsp:nvSpPr>
        <dsp:cNvPr id="0" name=""/>
        <dsp:cNvSpPr/>
      </dsp:nvSpPr>
      <dsp:spPr>
        <a:xfrm>
          <a:off x="541128" y="1315773"/>
          <a:ext cx="3066393" cy="5639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Model Evaluation</a:t>
          </a:r>
          <a:endParaRPr lang="en-US" sz="1600" kern="1200"/>
        </a:p>
      </dsp:txBody>
      <dsp:txXfrm>
        <a:off x="557644" y="1332289"/>
        <a:ext cx="2396260" cy="530871"/>
      </dsp:txXfrm>
    </dsp:sp>
    <dsp:sp modelId="{8D6AAA51-5367-49D9-B4A9-66F3A8477E83}">
      <dsp:nvSpPr>
        <dsp:cNvPr id="0" name=""/>
        <dsp:cNvSpPr/>
      </dsp:nvSpPr>
      <dsp:spPr>
        <a:xfrm>
          <a:off x="2699856" y="427626"/>
          <a:ext cx="366537" cy="366537"/>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782327" y="427626"/>
        <a:ext cx="201595" cy="275819"/>
      </dsp:txXfrm>
    </dsp:sp>
    <dsp:sp modelId="{50E9FB72-F056-4D1B-A3C4-D500A60CE041}">
      <dsp:nvSpPr>
        <dsp:cNvPr id="0" name=""/>
        <dsp:cNvSpPr/>
      </dsp:nvSpPr>
      <dsp:spPr>
        <a:xfrm>
          <a:off x="2970420" y="1081754"/>
          <a:ext cx="366537" cy="366537"/>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52891" y="1081754"/>
        <a:ext cx="201595" cy="27581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A124F-5D29-4B2E-858E-D90B73F3EB64}"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D6383-5F19-4B3F-8E1D-B6A06873C277}" type="slidenum">
              <a:rPr lang="en-US" smtClean="0"/>
              <a:t>‹#›</a:t>
            </a:fld>
            <a:endParaRPr lang="en-US"/>
          </a:p>
        </p:txBody>
      </p:sp>
    </p:spTree>
    <p:extLst>
      <p:ext uri="{BB962C8B-B14F-4D97-AF65-F5344CB8AC3E}">
        <p14:creationId xmlns:p14="http://schemas.microsoft.com/office/powerpoint/2010/main" val="2920575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Handles high dimensionality and mixed data types well. This means it can work effectively with datasets that have many features and different types of variables.</a:t>
            </a:r>
          </a:p>
          <a:p>
            <a:r>
              <a:rPr lang="en-US">
                <a:cs typeface="Calibri"/>
              </a:rPr>
              <a:t>Other algorithms like </a:t>
            </a:r>
          </a:p>
        </p:txBody>
      </p:sp>
      <p:sp>
        <p:nvSpPr>
          <p:cNvPr id="4" name="Slide Number Placeholder 3"/>
          <p:cNvSpPr>
            <a:spLocks noGrp="1"/>
          </p:cNvSpPr>
          <p:nvPr>
            <p:ph type="sldNum" sz="quarter" idx="5"/>
          </p:nvPr>
        </p:nvSpPr>
        <p:spPr/>
        <p:txBody>
          <a:bodyPr/>
          <a:lstStyle/>
          <a:p>
            <a:fld id="{1D0D6383-5F19-4B3F-8E1D-B6A06873C277}" type="slidenum">
              <a:rPr lang="en-US" smtClean="0"/>
              <a:t>12</a:t>
            </a:fld>
            <a:endParaRPr lang="en-US"/>
          </a:p>
        </p:txBody>
      </p:sp>
    </p:spTree>
    <p:extLst>
      <p:ext uri="{BB962C8B-B14F-4D97-AF65-F5344CB8AC3E}">
        <p14:creationId xmlns:p14="http://schemas.microsoft.com/office/powerpoint/2010/main" val="2263885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PMS models focus specifically on planned maintenance actions. Unlike general models that might include both planned and unplanned maintenance activities, PMS models are designed to predict the optimal maintenance times to prevent failures. This proactive approach ensures that maintenance is scheduled before issues arise, which in turn minimizes unexpected breakdowns.</a:t>
            </a:r>
          </a:p>
          <a:p>
            <a:endParaRPr lang="en-US">
              <a:cs typeface="Calibri"/>
            </a:endParaRPr>
          </a:p>
          <a:p>
            <a:r>
              <a:rPr lang="en-US"/>
              <a:t>With PMS models, we can predict the most suitable times for maintenance, ensuring that equipment is serviced before any failure occurs. This proactive scheduling helps in minimizing downtime, keeping operations running smoothly.</a:t>
            </a:r>
            <a:endParaRPr lang="en-US">
              <a:cs typeface="Calibri"/>
            </a:endParaRPr>
          </a:p>
          <a:p>
            <a:endParaRPr lang="en-US">
              <a:cs typeface="Calibri"/>
            </a:endParaRPr>
          </a:p>
          <a:p>
            <a:r>
              <a:rPr lang="en-US"/>
              <a:t>By predicting and preventing failures, PMS models help optimize the use of resources. This means fewer emergency repairs and better allocation of labor and materials, which ultimately leads to cost savings.</a:t>
            </a:r>
            <a:endParaRPr lang="en-US">
              <a:cs typeface="Calibri"/>
            </a:endParaRPr>
          </a:p>
          <a:p>
            <a:endParaRPr lang="en-US">
              <a:cs typeface="Calibri"/>
            </a:endParaRPr>
          </a:p>
          <a:p>
            <a:r>
              <a:rPr lang="en-US"/>
              <a:t>Another significant advantage of PMS models is the ability to plan maintenance activities during non-peak times. This ensures that operations remain efficient and uninterrupted.</a:t>
            </a:r>
          </a:p>
        </p:txBody>
      </p:sp>
      <p:sp>
        <p:nvSpPr>
          <p:cNvPr id="4" name="Slide Number Placeholder 3"/>
          <p:cNvSpPr>
            <a:spLocks noGrp="1"/>
          </p:cNvSpPr>
          <p:nvPr>
            <p:ph type="sldNum" sz="quarter" idx="5"/>
          </p:nvPr>
        </p:nvSpPr>
        <p:spPr/>
        <p:txBody>
          <a:bodyPr/>
          <a:lstStyle/>
          <a:p>
            <a:fld id="{1D0D6383-5F19-4B3F-8E1D-B6A06873C277}" type="slidenum">
              <a:rPr lang="en-US" smtClean="0"/>
              <a:t>14</a:t>
            </a:fld>
            <a:endParaRPr lang="en-US"/>
          </a:p>
        </p:txBody>
      </p:sp>
    </p:spTree>
    <p:extLst>
      <p:ext uri="{BB962C8B-B14F-4D97-AF65-F5344CB8AC3E}">
        <p14:creationId xmlns:p14="http://schemas.microsoft.com/office/powerpoint/2010/main" val="617800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0867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6" name="Rectangle 5"/>
          <p:cNvSpPr/>
          <p:nvPr userDrawn="1"/>
        </p:nvSpPr>
        <p:spPr>
          <a:xfrm>
            <a:off x="7255566" y="506897"/>
            <a:ext cx="4936434" cy="861044"/>
          </a:xfrm>
          <a:prstGeom prst="rect">
            <a:avLst/>
          </a:prstGeom>
          <a:gradFill>
            <a:gsLst>
              <a:gs pos="0">
                <a:schemeClr val="tx2"/>
              </a:gs>
              <a:gs pos="100000">
                <a:schemeClr val="tx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06896"/>
            <a:ext cx="518984" cy="8610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6136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5" name="Rectangle 4"/>
          <p:cNvSpPr/>
          <p:nvPr userDrawn="1"/>
        </p:nvSpPr>
        <p:spPr>
          <a:xfrm>
            <a:off x="0" y="506896"/>
            <a:ext cx="518984" cy="8610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7255566" y="506897"/>
            <a:ext cx="4936434" cy="861044"/>
          </a:xfrm>
          <a:prstGeom prst="rect">
            <a:avLst/>
          </a:prstGeom>
          <a:gradFill>
            <a:gsLst>
              <a:gs pos="0">
                <a:schemeClr val="tx1"/>
              </a:gs>
              <a:gs pos="100000">
                <a:schemeClr val="tx1">
                  <a:lumMod val="90000"/>
                  <a:lumOff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2850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6" name="Rectangle 5"/>
          <p:cNvSpPr/>
          <p:nvPr userDrawn="1"/>
        </p:nvSpPr>
        <p:spPr>
          <a:xfrm>
            <a:off x="7255566" y="506897"/>
            <a:ext cx="4936434" cy="861044"/>
          </a:xfrm>
          <a:prstGeom prst="rect">
            <a:avLst/>
          </a:prstGeom>
          <a:gradFill>
            <a:gsLst>
              <a:gs pos="0">
                <a:schemeClr val="accent1"/>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06896"/>
            <a:ext cx="518984" cy="861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75821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tx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9" name="Rectangle 8"/>
          <p:cNvSpPr/>
          <p:nvPr userDrawn="1"/>
        </p:nvSpPr>
        <p:spPr>
          <a:xfrm rot="5400000">
            <a:off x="-1432613" y="2818229"/>
            <a:ext cx="6037818" cy="401359"/>
          </a:xfrm>
          <a:prstGeom prst="rect">
            <a:avLst/>
          </a:prstGeom>
          <a:gradFill>
            <a:gsLst>
              <a:gs pos="0">
                <a:schemeClr val="tx2"/>
              </a:gs>
              <a:gs pos="100000">
                <a:schemeClr val="tx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8364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tx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6" name="Rectangle 5"/>
          <p:cNvSpPr/>
          <p:nvPr userDrawn="1"/>
        </p:nvSpPr>
        <p:spPr>
          <a:xfrm rot="16200000">
            <a:off x="-1432613" y="2818229"/>
            <a:ext cx="6037818" cy="401359"/>
          </a:xfrm>
          <a:prstGeom prst="rect">
            <a:avLst/>
          </a:prstGeom>
          <a:gradFill>
            <a:gsLst>
              <a:gs pos="0">
                <a:schemeClr val="tx1">
                  <a:lumMod val="90000"/>
                  <a:lumOff val="10000"/>
                </a:schemeClr>
              </a:gs>
              <a:gs pos="100000">
                <a:schemeClr val="tx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6989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tx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7" name="Rectangle 6"/>
          <p:cNvSpPr/>
          <p:nvPr userDrawn="1"/>
        </p:nvSpPr>
        <p:spPr>
          <a:xfrm rot="16200000">
            <a:off x="-1432613" y="2818229"/>
            <a:ext cx="6037818" cy="401359"/>
          </a:xfrm>
          <a:prstGeom prst="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48351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00193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621800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3344422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38559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4887" y="1603376"/>
            <a:ext cx="10512563"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4887" y="4589463"/>
            <a:ext cx="10512563"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886925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10"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1"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66965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6300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4887" y="1603376"/>
            <a:ext cx="10512563"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4887" y="4589463"/>
            <a:ext cx="10512563"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198502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a:gsLst>
            <a:gs pos="100000">
              <a:srgbClr val="376B7B"/>
            </a:gs>
            <a:gs pos="20000">
              <a:schemeClr val="tx2"/>
            </a:gs>
          </a:gsLst>
          <a:lin ang="4200000" scaled="0"/>
        </a:gradFill>
        <a:effectLst/>
      </p:bgPr>
    </p:bg>
    <p:spTree>
      <p:nvGrpSpPr>
        <p:cNvPr id="1" name=""/>
        <p:cNvGrpSpPr/>
        <p:nvPr/>
      </p:nvGrpSpPr>
      <p:grpSpPr>
        <a:xfrm>
          <a:off x="0" y="0"/>
          <a:ext cx="0" cy="0"/>
          <a:chOff x="0" y="0"/>
          <a:chExt cx="0" cy="0"/>
        </a:xfrm>
      </p:grpSpPr>
      <p:sp>
        <p:nvSpPr>
          <p:cNvPr id="5" name="Rectangle 4"/>
          <p:cNvSpPr/>
          <p:nvPr userDrawn="1"/>
        </p:nvSpPr>
        <p:spPr>
          <a:xfrm>
            <a:off x="837579" y="0"/>
            <a:ext cx="4959626" cy="5671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Tree>
    <p:extLst>
      <p:ext uri="{BB962C8B-B14F-4D97-AF65-F5344CB8AC3E}">
        <p14:creationId xmlns:p14="http://schemas.microsoft.com/office/powerpoint/2010/main" val="1164355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Header">
    <p:bg>
      <p:bgPr>
        <a:gradFill>
          <a:gsLst>
            <a:gs pos="0">
              <a:schemeClr val="tx1"/>
            </a:gs>
            <a:gs pos="100000">
              <a:schemeClr val="tx1">
                <a:lumMod val="90000"/>
                <a:lumOff val="10000"/>
              </a:schemeClr>
            </a:gs>
          </a:gsLst>
          <a:lin ang="4200000" scaled="0"/>
        </a:gradFill>
        <a:effectLst/>
      </p:bgPr>
    </p:bg>
    <p:spTree>
      <p:nvGrpSpPr>
        <p:cNvPr id="1" name=""/>
        <p:cNvGrpSpPr/>
        <p:nvPr/>
      </p:nvGrpSpPr>
      <p:grpSpPr>
        <a:xfrm>
          <a:off x="0" y="0"/>
          <a:ext cx="0" cy="0"/>
          <a:chOff x="0" y="0"/>
          <a:chExt cx="0" cy="0"/>
        </a:xfrm>
      </p:grpSpPr>
      <p:sp>
        <p:nvSpPr>
          <p:cNvPr id="5" name="Rectangle 4"/>
          <p:cNvSpPr/>
          <p:nvPr userDrawn="1"/>
        </p:nvSpPr>
        <p:spPr>
          <a:xfrm>
            <a:off x="837579" y="0"/>
            <a:ext cx="4959626" cy="5671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Tree>
    <p:extLst>
      <p:ext uri="{BB962C8B-B14F-4D97-AF65-F5344CB8AC3E}">
        <p14:creationId xmlns:p14="http://schemas.microsoft.com/office/powerpoint/2010/main" val="2154168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p:bg>
      <p:bgPr>
        <a:gradFill>
          <a:gsLst>
            <a:gs pos="0">
              <a:schemeClr val="accent1"/>
            </a:gs>
            <a:gs pos="100000">
              <a:schemeClr val="accent1">
                <a:lumMod val="50000"/>
              </a:schemeClr>
            </a:gs>
          </a:gsLst>
          <a:lin ang="4200000" scaled="0"/>
        </a:gradFill>
        <a:effectLst/>
      </p:bgPr>
    </p:bg>
    <p:spTree>
      <p:nvGrpSpPr>
        <p:cNvPr id="1" name=""/>
        <p:cNvGrpSpPr/>
        <p:nvPr/>
      </p:nvGrpSpPr>
      <p:grpSpPr>
        <a:xfrm>
          <a:off x="0" y="0"/>
          <a:ext cx="0" cy="0"/>
          <a:chOff x="0" y="0"/>
          <a:chExt cx="0" cy="0"/>
        </a:xfrm>
      </p:grpSpPr>
      <p:sp>
        <p:nvSpPr>
          <p:cNvPr id="5" name="Rectangle 4"/>
          <p:cNvSpPr/>
          <p:nvPr userDrawn="1"/>
        </p:nvSpPr>
        <p:spPr>
          <a:xfrm>
            <a:off x="837579" y="0"/>
            <a:ext cx="4959626" cy="5671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Tree>
    <p:extLst>
      <p:ext uri="{BB962C8B-B14F-4D97-AF65-F5344CB8AC3E}">
        <p14:creationId xmlns:p14="http://schemas.microsoft.com/office/powerpoint/2010/main" val="330646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p:cNvSpPr>
            <a:spLocks noGrp="1"/>
          </p:cNvSpPr>
          <p:nvPr>
            <p:ph type="subTitle" idx="1"/>
          </p:nvPr>
        </p:nvSpPr>
        <p:spPr>
          <a:xfrm>
            <a:off x="5506278" y="3810449"/>
            <a:ext cx="5847522" cy="761240"/>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tx2"/>
                </a:solidFill>
              </a:rPr>
              <a:t>HII PROPRIETARY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356350"/>
            <a:ext cx="365125" cy="365125"/>
          </a:xfrm>
          <a:prstGeom prst="rect">
            <a:avLst/>
          </a:prstGeom>
        </p:spPr>
      </p:pic>
    </p:spTree>
    <p:extLst>
      <p:ext uri="{BB962C8B-B14F-4D97-AF65-F5344CB8AC3E}">
        <p14:creationId xmlns:p14="http://schemas.microsoft.com/office/powerpoint/2010/main" val="1554963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22561416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
        <p:nvSpPr>
          <p:cNvPr id="6" name="Rectangle 5"/>
          <p:cNvSpPr/>
          <p:nvPr userDrawn="1"/>
        </p:nvSpPr>
        <p:spPr>
          <a:xfrm>
            <a:off x="7255566" y="506897"/>
            <a:ext cx="4936434" cy="861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06896"/>
            <a:ext cx="518984" cy="86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73014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bg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
        <p:nvSpPr>
          <p:cNvPr id="9" name="Rectangle 8"/>
          <p:cNvSpPr/>
          <p:nvPr userDrawn="1"/>
        </p:nvSpPr>
        <p:spPr>
          <a:xfrm rot="5400000">
            <a:off x="-1432613" y="2818229"/>
            <a:ext cx="6037818" cy="401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12648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a:gsLst>
            <a:gs pos="100000">
              <a:srgbClr val="376B7B"/>
            </a:gs>
            <a:gs pos="20000">
              <a:schemeClr val="tx2"/>
            </a:gs>
          </a:gsLst>
          <a:lin ang="42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a:gsLst>
              <a:gs pos="15000">
                <a:schemeClr val="tx2"/>
              </a:gs>
              <a:gs pos="100000">
                <a:srgbClr val="427584"/>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7579" y="0"/>
            <a:ext cx="4959626" cy="567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
        <p:nvSpPr>
          <p:cNvPr id="10" name="Rectangle 9"/>
          <p:cNvSpPr/>
          <p:nvPr userDrawn="1"/>
        </p:nvSpPr>
        <p:spPr>
          <a:xfrm>
            <a:off x="1302715" y="6415801"/>
            <a:ext cx="1186543" cy="246221"/>
          </a:xfrm>
          <a:prstGeom prst="rect">
            <a:avLst/>
          </a:prstGeom>
        </p:spPr>
        <p:txBody>
          <a:bodyPr wrap="none">
            <a:spAutoFit/>
          </a:bodyPr>
          <a:lstStyle/>
          <a:p>
            <a:r>
              <a:rPr lang="en-US" sz="1000" b="0">
                <a:solidFill>
                  <a:schemeClr val="bg2"/>
                </a:solidFill>
              </a:rPr>
              <a:t>HII PROPRIETARY</a:t>
            </a:r>
          </a:p>
        </p:txBody>
      </p:sp>
    </p:spTree>
    <p:extLst>
      <p:ext uri="{BB962C8B-B14F-4D97-AF65-F5344CB8AC3E}">
        <p14:creationId xmlns:p14="http://schemas.microsoft.com/office/powerpoint/2010/main" val="2260691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1264885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35383676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4087576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41371680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
        <p:nvSpPr>
          <p:cNvPr id="10"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1"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8048233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2792095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38662611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642669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1822379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2139034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gradFill>
          <a:gsLst>
            <a:gs pos="0">
              <a:schemeClr val="tx1"/>
            </a:gs>
            <a:gs pos="100000">
              <a:schemeClr val="tx1">
                <a:lumMod val="90000"/>
                <a:lumOff val="10000"/>
              </a:schemeClr>
            </a:gs>
          </a:gsLst>
          <a:lin ang="42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a:gsLst>
              <a:gs pos="0">
                <a:schemeClr val="tx1"/>
              </a:gs>
              <a:gs pos="100000">
                <a:schemeClr val="tx1">
                  <a:lumMod val="90000"/>
                  <a:lumOff val="1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7579" y="0"/>
            <a:ext cx="4959626" cy="567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
        <p:nvSpPr>
          <p:cNvPr id="10" name="Rectangle 9"/>
          <p:cNvSpPr/>
          <p:nvPr userDrawn="1"/>
        </p:nvSpPr>
        <p:spPr>
          <a:xfrm>
            <a:off x="1302715" y="6415801"/>
            <a:ext cx="1186543" cy="246221"/>
          </a:xfrm>
          <a:prstGeom prst="rect">
            <a:avLst/>
          </a:prstGeom>
        </p:spPr>
        <p:txBody>
          <a:bodyPr wrap="none">
            <a:spAutoFit/>
          </a:bodyPr>
          <a:lstStyle/>
          <a:p>
            <a:r>
              <a:rPr lang="en-US" sz="1000" b="0">
                <a:solidFill>
                  <a:schemeClr val="bg2"/>
                </a:solidFill>
              </a:rPr>
              <a:t>HII PROPRIETARY</a:t>
            </a:r>
          </a:p>
        </p:txBody>
      </p:sp>
    </p:spTree>
    <p:extLst>
      <p:ext uri="{BB962C8B-B14F-4D97-AF65-F5344CB8AC3E}">
        <p14:creationId xmlns:p14="http://schemas.microsoft.com/office/powerpoint/2010/main" val="25110057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9047158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mple Cov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p>
        </p:txBody>
      </p:sp>
      <p:sp>
        <p:nvSpPr>
          <p:cNvPr id="3" name="Text Placeholder 2"/>
          <p:cNvSpPr>
            <a:spLocks noGrp="1"/>
          </p:cNvSpPr>
          <p:nvPr userDrawn="1">
            <p:ph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1566357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bg>
      <p:bgPr>
        <a:gradFill>
          <a:gsLst>
            <a:gs pos="0">
              <a:schemeClr val="accent1"/>
            </a:gs>
            <a:gs pos="100000">
              <a:schemeClr val="accent1">
                <a:lumMod val="50000"/>
              </a:schemeClr>
            </a:gs>
          </a:gsLst>
          <a:lin ang="42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a:gsLst>
              <a:gs pos="0">
                <a:schemeClr val="accent1"/>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7579" y="0"/>
            <a:ext cx="4959626" cy="567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
        <p:nvSpPr>
          <p:cNvPr id="10" name="Rectangle 9"/>
          <p:cNvSpPr/>
          <p:nvPr userDrawn="1"/>
        </p:nvSpPr>
        <p:spPr>
          <a:xfrm>
            <a:off x="1302715" y="6415801"/>
            <a:ext cx="1186543" cy="246221"/>
          </a:xfrm>
          <a:prstGeom prst="rect">
            <a:avLst/>
          </a:prstGeom>
        </p:spPr>
        <p:txBody>
          <a:bodyPr wrap="none">
            <a:spAutoFit/>
          </a:bodyPr>
          <a:lstStyle/>
          <a:p>
            <a:r>
              <a:rPr lang="en-US" sz="1000" b="0">
                <a:solidFill>
                  <a:schemeClr val="bg2"/>
                </a:solidFill>
              </a:rPr>
              <a:t>HII PROPRIETARY</a:t>
            </a:r>
          </a:p>
        </p:txBody>
      </p:sp>
    </p:spTree>
    <p:extLst>
      <p:ext uri="{BB962C8B-B14F-4D97-AF65-F5344CB8AC3E}">
        <p14:creationId xmlns:p14="http://schemas.microsoft.com/office/powerpoint/2010/main" val="1700774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gradFill>
            <a:gsLst>
              <a:gs pos="15000">
                <a:schemeClr val="tx2"/>
              </a:gs>
              <a:gs pos="100000">
                <a:srgbClr val="427584"/>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6" name="Subtitle 2"/>
          <p:cNvSpPr>
            <a:spLocks noGrp="1"/>
          </p:cNvSpPr>
          <p:nvPr>
            <p:ph type="subTitle" idx="1"/>
          </p:nvPr>
        </p:nvSpPr>
        <p:spPr>
          <a:xfrm>
            <a:off x="5506278" y="3810449"/>
            <a:ext cx="5847522" cy="76124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bg1"/>
                </a:solidFill>
              </a:rPr>
              <a:t>HII PROPRIETARY</a:t>
            </a:r>
          </a:p>
        </p:txBody>
      </p:sp>
    </p:spTree>
    <p:extLst>
      <p:ext uri="{BB962C8B-B14F-4D97-AF65-F5344CB8AC3E}">
        <p14:creationId xmlns:p14="http://schemas.microsoft.com/office/powerpoint/2010/main" val="375186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gradFill>
            <a:gsLst>
              <a:gs pos="0">
                <a:schemeClr val="tx1"/>
              </a:gs>
              <a:gs pos="100000">
                <a:schemeClr val="tx1">
                  <a:lumMod val="90000"/>
                  <a:lumOff val="1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6" name="Subtitle 2"/>
          <p:cNvSpPr>
            <a:spLocks noGrp="1"/>
          </p:cNvSpPr>
          <p:nvPr>
            <p:ph type="subTitle" idx="1"/>
          </p:nvPr>
        </p:nvSpPr>
        <p:spPr>
          <a:xfrm>
            <a:off x="5506278" y="3810449"/>
            <a:ext cx="5847522" cy="76124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bg1"/>
                </a:solidFill>
              </a:rPr>
              <a:t>HII PROPRIETARY</a:t>
            </a:r>
          </a:p>
        </p:txBody>
      </p:sp>
    </p:spTree>
    <p:extLst>
      <p:ext uri="{BB962C8B-B14F-4D97-AF65-F5344CB8AC3E}">
        <p14:creationId xmlns:p14="http://schemas.microsoft.com/office/powerpoint/2010/main" val="175650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gradFill>
            <a:gsLst>
              <a:gs pos="0">
                <a:schemeClr val="accent1"/>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6" name="Subtitle 2"/>
          <p:cNvSpPr>
            <a:spLocks noGrp="1"/>
          </p:cNvSpPr>
          <p:nvPr>
            <p:ph type="subTitle" idx="1"/>
          </p:nvPr>
        </p:nvSpPr>
        <p:spPr>
          <a:xfrm>
            <a:off x="5506278" y="3810449"/>
            <a:ext cx="5847522" cy="76124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bg1"/>
                </a:solidFill>
              </a:rPr>
              <a:t>HII PROPRIETARY</a:t>
            </a:r>
          </a:p>
        </p:txBody>
      </p:sp>
    </p:spTree>
    <p:extLst>
      <p:ext uri="{BB962C8B-B14F-4D97-AF65-F5344CB8AC3E}">
        <p14:creationId xmlns:p14="http://schemas.microsoft.com/office/powerpoint/2010/main" val="1029461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10159339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2.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7.xml"/><Relationship Id="rId7"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2216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86477"/>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38200" y="6356350"/>
            <a:ext cx="365125" cy="365125"/>
          </a:xfrm>
          <a:prstGeom prst="rect">
            <a:avLst/>
          </a:prstGeom>
        </p:spPr>
      </p:pic>
      <p:sp>
        <p:nvSpPr>
          <p:cNvPr id="8" name="Rectangle 7"/>
          <p:cNvSpPr/>
          <p:nvPr userDrawn="1"/>
        </p:nvSpPr>
        <p:spPr>
          <a:xfrm>
            <a:off x="1302715" y="6415801"/>
            <a:ext cx="1186543" cy="246221"/>
          </a:xfrm>
          <a:prstGeom prst="rect">
            <a:avLst/>
          </a:prstGeom>
        </p:spPr>
        <p:txBody>
          <a:bodyPr wrap="none">
            <a:spAutoFit/>
          </a:bodyPr>
          <a:lstStyle/>
          <a:p>
            <a:r>
              <a:rPr lang="en-US" sz="1000" b="0">
                <a:solidFill>
                  <a:schemeClr val="bg1">
                    <a:lumMod val="50000"/>
                  </a:schemeClr>
                </a:solidFill>
              </a:rPr>
              <a:t>HII PROPRIETARY</a:t>
            </a:r>
          </a:p>
        </p:txBody>
      </p:sp>
      <p:sp>
        <p:nvSpPr>
          <p:cNvPr id="10"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33850615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4" r:id="rId3"/>
    <p:sldLayoutId id="2147483665" r:id="rId4"/>
    <p:sldLayoutId id="2147483666" r:id="rId5"/>
    <p:sldLayoutId id="2147483658" r:id="rId6"/>
    <p:sldLayoutId id="2147483659" r:id="rId7"/>
    <p:sldLayoutId id="2147483660" r:id="rId8"/>
    <p:sldLayoutId id="2147483650" r:id="rId9"/>
    <p:sldLayoutId id="2147483661" r:id="rId10"/>
    <p:sldLayoutId id="2147483662" r:id="rId11"/>
    <p:sldLayoutId id="2147483663" r:id="rId12"/>
    <p:sldLayoutId id="2147483669" r:id="rId13"/>
    <p:sldLayoutId id="2147483670" r:id="rId14"/>
    <p:sldLayoutId id="2147483671" r:id="rId15"/>
    <p:sldLayoutId id="2147483652" r:id="rId16"/>
    <p:sldLayoutId id="2147483654" r:id="rId17"/>
    <p:sldLayoutId id="2147483655" r:id="rId18"/>
    <p:sldLayoutId id="2147483656" r:id="rId19"/>
    <p:sldLayoutId id="2147483657" r:id="rId20"/>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2216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86477"/>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1302715" y="6415801"/>
            <a:ext cx="1186543" cy="246221"/>
          </a:xfrm>
          <a:prstGeom prst="rect">
            <a:avLst/>
          </a:prstGeom>
        </p:spPr>
        <p:txBody>
          <a:bodyPr wrap="none">
            <a:spAutoFit/>
          </a:bodyPr>
          <a:lstStyle/>
          <a:p>
            <a:r>
              <a:rPr lang="en-US" sz="1000" b="0">
                <a:solidFill>
                  <a:schemeClr val="bg1">
                    <a:lumMod val="75000"/>
                  </a:schemeClr>
                </a:solidFill>
              </a:rPr>
              <a:t>HII PROPRIETARY</a:t>
            </a:r>
          </a:p>
        </p:txBody>
      </p:sp>
      <p:sp>
        <p:nvSpPr>
          <p:cNvPr id="10"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9" name="Picture 8"/>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Tree>
    <p:extLst>
      <p:ext uri="{BB962C8B-B14F-4D97-AF65-F5344CB8AC3E}">
        <p14:creationId xmlns:p14="http://schemas.microsoft.com/office/powerpoint/2010/main" val="4897975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5" r:id="rId7"/>
    <p:sldLayoutId id="2147483686" r:id="rId8"/>
    <p:sldLayoutId id="2147483689" r:id="rId9"/>
    <p:sldLayoutId id="2147483692" r:id="rId10"/>
    <p:sldLayoutId id="2147483693" r:id="rId11"/>
    <p:sldLayoutId id="2147483694" r:id="rId12"/>
    <p:sldLayoutId id="2147483695" r:id="rId13"/>
    <p:sldLayoutId id="2147483696" r:id="rId14"/>
  </p:sldLayoutIdLst>
  <p:hf hdr="0" ft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8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8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8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lumMod val="8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lumMod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8C59B2-ED5D-5993-AD65-1D35CEFF036E}"/>
              </a:ext>
            </a:extLst>
          </p:cNvPr>
          <p:cNvSpPr/>
          <p:nvPr userDrawn="1"/>
        </p:nvSpPr>
        <p:spPr>
          <a:xfrm>
            <a:off x="0" y="0"/>
            <a:ext cx="12192000" cy="6858000"/>
          </a:xfrm>
          <a:prstGeom prst="rect">
            <a:avLst/>
          </a:prstGeom>
          <a:gradFill>
            <a:gsLst>
              <a:gs pos="0">
                <a:schemeClr val="tx2"/>
              </a:gs>
              <a:gs pos="100000">
                <a:schemeClr val="tx2">
                  <a:alpha val="1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10167257" y="6415801"/>
            <a:ext cx="1186543" cy="246221"/>
          </a:xfrm>
          <a:prstGeom prst="rect">
            <a:avLst/>
          </a:prstGeom>
        </p:spPr>
        <p:txBody>
          <a:bodyPr wrap="none">
            <a:spAutoFit/>
          </a:bodyPr>
          <a:lstStyle/>
          <a:p>
            <a:pPr algn="r"/>
            <a:r>
              <a:rPr lang="en-US" sz="1000" b="0">
                <a:solidFill>
                  <a:schemeClr val="bg1">
                    <a:lumMod val="50000"/>
                  </a:schemeClr>
                </a:solidFill>
              </a:rPr>
              <a:t>HII PROPRIETARY</a:t>
            </a:r>
          </a:p>
        </p:txBody>
      </p:sp>
      <p:pic>
        <p:nvPicPr>
          <p:cNvPr id="6" name="Picture 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8200" y="1430100"/>
            <a:ext cx="1325563" cy="1325563"/>
          </a:xfrm>
          <a:prstGeom prst="rect">
            <a:avLst/>
          </a:prstGeom>
        </p:spPr>
      </p:pic>
      <p:cxnSp>
        <p:nvCxnSpPr>
          <p:cNvPr id="7" name="Straight Connector 6"/>
          <p:cNvCxnSpPr/>
          <p:nvPr userDrawn="1"/>
        </p:nvCxnSpPr>
        <p:spPr>
          <a:xfrm>
            <a:off x="838200" y="1149179"/>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496065" y="1430100"/>
            <a:ext cx="0" cy="45491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496065" y="470498"/>
            <a:ext cx="0" cy="419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866768" y="1430100"/>
            <a:ext cx="8487032"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46410108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6768" y="1430100"/>
            <a:ext cx="8487032"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
        <p:nvSpPr>
          <p:cNvPr id="4" name="Rectangle 3"/>
          <p:cNvSpPr/>
          <p:nvPr userDrawn="1"/>
        </p:nvSpPr>
        <p:spPr>
          <a:xfrm>
            <a:off x="10167257" y="6415801"/>
            <a:ext cx="1186543" cy="246221"/>
          </a:xfrm>
          <a:prstGeom prst="rect">
            <a:avLst/>
          </a:prstGeom>
        </p:spPr>
        <p:txBody>
          <a:bodyPr wrap="none">
            <a:spAutoFit/>
          </a:bodyPr>
          <a:lstStyle/>
          <a:p>
            <a:pPr algn="r"/>
            <a:r>
              <a:rPr lang="en-US" sz="1000" b="0">
                <a:solidFill>
                  <a:schemeClr val="bg1">
                    <a:lumMod val="50000"/>
                  </a:schemeClr>
                </a:solidFill>
              </a:rPr>
              <a:t>HII PROPRIETARY</a:t>
            </a:r>
          </a:p>
        </p:txBody>
      </p:sp>
      <p:cxnSp>
        <p:nvCxnSpPr>
          <p:cNvPr id="6" name="Straight Connector 5"/>
          <p:cNvCxnSpPr/>
          <p:nvPr userDrawn="1"/>
        </p:nvCxnSpPr>
        <p:spPr>
          <a:xfrm>
            <a:off x="838200" y="1149179"/>
            <a:ext cx="10515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2496065" y="1430100"/>
            <a:ext cx="0" cy="45491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496065" y="470498"/>
            <a:ext cx="0" cy="4191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1430100"/>
            <a:ext cx="1325563" cy="1325563"/>
          </a:xfrm>
          <a:prstGeom prst="rect">
            <a:avLst/>
          </a:prstGeom>
        </p:spPr>
      </p:pic>
    </p:spTree>
    <p:extLst>
      <p:ext uri="{BB962C8B-B14F-4D97-AF65-F5344CB8AC3E}">
        <p14:creationId xmlns:p14="http://schemas.microsoft.com/office/powerpoint/2010/main" val="2701073709"/>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468B9E7-5DCF-8AC9-6416-9D04E4D595BD}"/>
              </a:ext>
            </a:extLst>
          </p:cNvPr>
          <p:cNvSpPr>
            <a:spLocks noGrp="1"/>
          </p:cNvSpPr>
          <p:nvPr>
            <p:ph idx="1"/>
          </p:nvPr>
        </p:nvSpPr>
        <p:spPr>
          <a:xfrm>
            <a:off x="2867025" y="2978150"/>
            <a:ext cx="8486775" cy="3000375"/>
          </a:xfrm>
        </p:spPr>
        <p:txBody>
          <a:bodyPr vert="horz" lIns="91440" tIns="45720" rIns="91440" bIns="45720" rtlCol="0" anchor="t">
            <a:normAutofit/>
          </a:bodyPr>
          <a:lstStyle/>
          <a:p>
            <a:r>
              <a:rPr lang="en-US"/>
              <a:t>Jeff Carswell</a:t>
            </a:r>
          </a:p>
          <a:p>
            <a:r>
              <a:rPr lang="en-US"/>
              <a:t>Jason Chen</a:t>
            </a:r>
          </a:p>
          <a:p>
            <a:r>
              <a:rPr lang="en-US"/>
              <a:t>Rica Esquivel</a:t>
            </a:r>
          </a:p>
        </p:txBody>
      </p:sp>
      <p:sp>
        <p:nvSpPr>
          <p:cNvPr id="5" name="Title 1">
            <a:extLst>
              <a:ext uri="{FF2B5EF4-FFF2-40B4-BE49-F238E27FC236}">
                <a16:creationId xmlns:a16="http://schemas.microsoft.com/office/drawing/2014/main" id="{D4173AC2-183E-548E-3196-D0E8FBF93258}"/>
              </a:ext>
            </a:extLst>
          </p:cNvPr>
          <p:cNvSpPr>
            <a:spLocks noGrp="1"/>
          </p:cNvSpPr>
          <p:nvPr>
            <p:ph type="title"/>
          </p:nvPr>
        </p:nvSpPr>
        <p:spPr>
          <a:xfrm>
            <a:off x="2867025" y="1430338"/>
            <a:ext cx="8486775" cy="1325562"/>
          </a:xfrm>
        </p:spPr>
        <p:txBody>
          <a:bodyPr>
            <a:normAutofit/>
          </a:bodyPr>
          <a:lstStyle/>
          <a:p>
            <a:r>
              <a:rPr lang="en-US"/>
              <a:t>2024 Fleet Sustainment Data Science Internship Project</a:t>
            </a:r>
          </a:p>
        </p:txBody>
      </p:sp>
    </p:spTree>
    <p:extLst>
      <p:ext uri="{BB962C8B-B14F-4D97-AF65-F5344CB8AC3E}">
        <p14:creationId xmlns:p14="http://schemas.microsoft.com/office/powerpoint/2010/main" val="240235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F381-6F8B-AE5E-15ED-312A212AEC30}"/>
              </a:ext>
            </a:extLst>
          </p:cNvPr>
          <p:cNvSpPr>
            <a:spLocks noGrp="1"/>
          </p:cNvSpPr>
          <p:nvPr>
            <p:ph type="title"/>
          </p:nvPr>
        </p:nvSpPr>
        <p:spPr/>
        <p:txBody>
          <a:bodyPr/>
          <a:lstStyle/>
          <a:p>
            <a:r>
              <a:rPr lang="en-US"/>
              <a:t>Data Analysis </a:t>
            </a:r>
          </a:p>
        </p:txBody>
      </p:sp>
      <p:sp>
        <p:nvSpPr>
          <p:cNvPr id="4" name="Slide Number Placeholder 3">
            <a:extLst>
              <a:ext uri="{FF2B5EF4-FFF2-40B4-BE49-F238E27FC236}">
                <a16:creationId xmlns:a16="http://schemas.microsoft.com/office/drawing/2014/main" id="{4CCC6786-63F5-8061-D9C7-5AEA8C6CC725}"/>
              </a:ext>
            </a:extLst>
          </p:cNvPr>
          <p:cNvSpPr>
            <a:spLocks noGrp="1"/>
          </p:cNvSpPr>
          <p:nvPr>
            <p:ph type="sldNum" sz="quarter" idx="4"/>
          </p:nvPr>
        </p:nvSpPr>
        <p:spPr/>
        <p:txBody>
          <a:bodyPr/>
          <a:lstStyle/>
          <a:p>
            <a:fld id="{DD6CD327-7318-4751-BA24-A1FB7777200C}" type="slidenum">
              <a:rPr lang="en-US" smtClean="0"/>
              <a:pPr/>
              <a:t>10</a:t>
            </a:fld>
            <a:endParaRPr lang="en-US"/>
          </a:p>
        </p:txBody>
      </p:sp>
      <p:pic>
        <p:nvPicPr>
          <p:cNvPr id="7" name="Picture 6">
            <a:extLst>
              <a:ext uri="{FF2B5EF4-FFF2-40B4-BE49-F238E27FC236}">
                <a16:creationId xmlns:a16="http://schemas.microsoft.com/office/drawing/2014/main" id="{1C99AE08-3312-96F0-BA32-043EF2CE5B11}"/>
              </a:ext>
            </a:extLst>
          </p:cNvPr>
          <p:cNvPicPr>
            <a:picLocks noChangeAspect="1"/>
          </p:cNvPicPr>
          <p:nvPr/>
        </p:nvPicPr>
        <p:blipFill>
          <a:blip r:embed="rId2"/>
          <a:stretch>
            <a:fillRect/>
          </a:stretch>
        </p:blipFill>
        <p:spPr>
          <a:xfrm>
            <a:off x="841281" y="1836923"/>
            <a:ext cx="4467225" cy="1552575"/>
          </a:xfrm>
          <a:prstGeom prst="rect">
            <a:avLst/>
          </a:prstGeom>
        </p:spPr>
      </p:pic>
      <p:sp>
        <p:nvSpPr>
          <p:cNvPr id="11" name="TextBox 10">
            <a:extLst>
              <a:ext uri="{FF2B5EF4-FFF2-40B4-BE49-F238E27FC236}">
                <a16:creationId xmlns:a16="http://schemas.microsoft.com/office/drawing/2014/main" id="{7EE52421-322C-436E-D230-D7B721913A6B}"/>
              </a:ext>
            </a:extLst>
          </p:cNvPr>
          <p:cNvSpPr txBox="1"/>
          <p:nvPr/>
        </p:nvSpPr>
        <p:spPr>
          <a:xfrm>
            <a:off x="286870" y="3789830"/>
            <a:ext cx="52578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Limited relationships between preexisting features and our intended response variable(s)</a:t>
            </a:r>
          </a:p>
          <a:p>
            <a:pPr marL="285750" indent="-285750">
              <a:buFont typeface="Arial"/>
              <a:buChar char="•"/>
            </a:pPr>
            <a:r>
              <a:rPr lang="en-US"/>
              <a:t>Recognized importance of techniques including:</a:t>
            </a:r>
          </a:p>
          <a:p>
            <a:pPr marL="742950" lvl="1" indent="-285750">
              <a:buFont typeface="Arial"/>
              <a:buChar char="•"/>
            </a:pPr>
            <a:r>
              <a:rPr lang="en-US"/>
              <a:t>Feature Engineering</a:t>
            </a:r>
          </a:p>
          <a:p>
            <a:pPr marL="742950" lvl="1" indent="-285750">
              <a:buFont typeface="Arial"/>
              <a:buChar char="•"/>
            </a:pPr>
            <a:r>
              <a:rPr lang="en-US"/>
              <a:t>Natural Language Processing (NLP) for text features </a:t>
            </a:r>
          </a:p>
        </p:txBody>
      </p:sp>
      <p:pic>
        <p:nvPicPr>
          <p:cNvPr id="6" name="Picture 5">
            <a:extLst>
              <a:ext uri="{FF2B5EF4-FFF2-40B4-BE49-F238E27FC236}">
                <a16:creationId xmlns:a16="http://schemas.microsoft.com/office/drawing/2014/main" id="{95F4479C-8519-6EC3-B4C6-52BF715EC3C1}"/>
              </a:ext>
            </a:extLst>
          </p:cNvPr>
          <p:cNvPicPr>
            <a:picLocks noChangeAspect="1"/>
          </p:cNvPicPr>
          <p:nvPr/>
        </p:nvPicPr>
        <p:blipFill>
          <a:blip r:embed="rId3"/>
          <a:stretch>
            <a:fillRect/>
          </a:stretch>
        </p:blipFill>
        <p:spPr>
          <a:xfrm>
            <a:off x="6095581" y="968672"/>
            <a:ext cx="5410200" cy="4200525"/>
          </a:xfrm>
          <a:prstGeom prst="rect">
            <a:avLst/>
          </a:prstGeom>
        </p:spPr>
      </p:pic>
      <p:pic>
        <p:nvPicPr>
          <p:cNvPr id="9" name="Picture 8">
            <a:extLst>
              <a:ext uri="{FF2B5EF4-FFF2-40B4-BE49-F238E27FC236}">
                <a16:creationId xmlns:a16="http://schemas.microsoft.com/office/drawing/2014/main" id="{AAF5D161-D78D-EE42-9507-62DBC104F356}"/>
              </a:ext>
            </a:extLst>
          </p:cNvPr>
          <p:cNvPicPr>
            <a:picLocks noChangeAspect="1"/>
          </p:cNvPicPr>
          <p:nvPr/>
        </p:nvPicPr>
        <p:blipFill>
          <a:blip r:embed="rId4"/>
          <a:stretch>
            <a:fillRect/>
          </a:stretch>
        </p:blipFill>
        <p:spPr>
          <a:xfrm>
            <a:off x="8110574" y="1350185"/>
            <a:ext cx="3248025" cy="1714500"/>
          </a:xfrm>
          <a:prstGeom prst="rect">
            <a:avLst/>
          </a:prstGeom>
        </p:spPr>
      </p:pic>
    </p:spTree>
    <p:extLst>
      <p:ext uri="{BB962C8B-B14F-4D97-AF65-F5344CB8AC3E}">
        <p14:creationId xmlns:p14="http://schemas.microsoft.com/office/powerpoint/2010/main" val="5649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267B-F6C9-4F90-1268-2A9767CDB671}"/>
              </a:ext>
            </a:extLst>
          </p:cNvPr>
          <p:cNvSpPr>
            <a:spLocks noGrp="1"/>
          </p:cNvSpPr>
          <p:nvPr>
            <p:ph type="title"/>
          </p:nvPr>
        </p:nvSpPr>
        <p:spPr/>
        <p:txBody>
          <a:bodyPr/>
          <a:lstStyle/>
          <a:p>
            <a:r>
              <a:rPr lang="en-US"/>
              <a:t>Predictive Modeling</a:t>
            </a:r>
          </a:p>
        </p:txBody>
      </p:sp>
      <p:sp>
        <p:nvSpPr>
          <p:cNvPr id="3" name="Slide Number Placeholder 2">
            <a:extLst>
              <a:ext uri="{FF2B5EF4-FFF2-40B4-BE49-F238E27FC236}">
                <a16:creationId xmlns:a16="http://schemas.microsoft.com/office/drawing/2014/main" id="{88500FD2-DF51-2982-A5AA-8B5791DDACD1}"/>
              </a:ext>
            </a:extLst>
          </p:cNvPr>
          <p:cNvSpPr>
            <a:spLocks noGrp="1"/>
          </p:cNvSpPr>
          <p:nvPr>
            <p:ph type="sldNum" sz="quarter" idx="10"/>
          </p:nvPr>
        </p:nvSpPr>
        <p:spPr/>
        <p:txBody>
          <a:bodyPr/>
          <a:lstStyle/>
          <a:p>
            <a:fld id="{DD6CD327-7318-4751-BA24-A1FB7777200C}" type="slidenum">
              <a:rPr lang="en-US" smtClean="0"/>
              <a:pPr/>
              <a:t>11</a:t>
            </a:fld>
            <a:endParaRPr lang="en-US"/>
          </a:p>
        </p:txBody>
      </p:sp>
    </p:spTree>
    <p:extLst>
      <p:ext uri="{BB962C8B-B14F-4D97-AF65-F5344CB8AC3E}">
        <p14:creationId xmlns:p14="http://schemas.microsoft.com/office/powerpoint/2010/main" val="3516440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1228"/>
            <a:ext cx="10515600" cy="1221662"/>
          </a:xfrm>
        </p:spPr>
        <p:txBody>
          <a:bodyPr>
            <a:normAutofit/>
          </a:bodyPr>
          <a:lstStyle/>
          <a:p>
            <a:pPr algn="ctr"/>
            <a:r>
              <a:rPr lang="en-US" sz="1600"/>
              <a:t>General Maintenance Duration Model</a:t>
            </a:r>
            <a:endParaRPr lang="en-US"/>
          </a:p>
        </p:txBody>
      </p:sp>
      <p:sp>
        <p:nvSpPr>
          <p:cNvPr id="6" name="Content Placeholder 5"/>
          <p:cNvSpPr>
            <a:spLocks noGrp="1"/>
          </p:cNvSpPr>
          <p:nvPr>
            <p:ph idx="1"/>
          </p:nvPr>
        </p:nvSpPr>
        <p:spPr>
          <a:xfrm>
            <a:off x="421922" y="758487"/>
            <a:ext cx="3857516" cy="2967754"/>
          </a:xfrm>
        </p:spPr>
        <p:txBody>
          <a:bodyPr vert="horz" lIns="91440" tIns="45720" rIns="91440" bIns="45720" rtlCol="0" anchor="t">
            <a:noAutofit/>
          </a:bodyPr>
          <a:lstStyle/>
          <a:p>
            <a:pPr marL="0" indent="0">
              <a:lnSpc>
                <a:spcPct val="120000"/>
              </a:lnSpc>
              <a:buNone/>
            </a:pPr>
            <a:r>
              <a:rPr lang="en-GB" sz="1200" b="1"/>
              <a:t>Model Overview</a:t>
            </a:r>
            <a:endParaRPr lang="en-US" sz="1200"/>
          </a:p>
          <a:p>
            <a:pPr>
              <a:lnSpc>
                <a:spcPct val="120000"/>
              </a:lnSpc>
            </a:pPr>
            <a:r>
              <a:rPr lang="en-GB" sz="1200"/>
              <a:t>Algorithm: Random Forest</a:t>
            </a:r>
          </a:p>
          <a:p>
            <a:pPr lvl="1">
              <a:lnSpc>
                <a:spcPct val="120000"/>
              </a:lnSpc>
            </a:pPr>
            <a:r>
              <a:rPr lang="en-GB" sz="800">
                <a:solidFill>
                  <a:srgbClr val="096633"/>
                </a:solidFill>
              </a:rPr>
              <a:t>Handles high dimensionality and mixed data types well</a:t>
            </a:r>
          </a:p>
          <a:p>
            <a:pPr lvl="1">
              <a:lnSpc>
                <a:spcPct val="120000"/>
              </a:lnSpc>
            </a:pPr>
            <a:r>
              <a:rPr lang="en-GB" sz="800">
                <a:solidFill>
                  <a:srgbClr val="096633"/>
                </a:solidFill>
              </a:rPr>
              <a:t>Provides feature importance</a:t>
            </a:r>
          </a:p>
          <a:p>
            <a:pPr lvl="1">
              <a:lnSpc>
                <a:spcPct val="120000"/>
              </a:lnSpc>
            </a:pPr>
            <a:r>
              <a:rPr lang="en-GB" sz="800">
                <a:solidFill>
                  <a:srgbClr val="096633"/>
                </a:solidFill>
              </a:rPr>
              <a:t>Captures complex interactions between features</a:t>
            </a:r>
          </a:p>
          <a:p>
            <a:pPr lvl="1">
              <a:lnSpc>
                <a:spcPct val="120000"/>
              </a:lnSpc>
            </a:pPr>
            <a:r>
              <a:rPr lang="en-GB" sz="800">
                <a:solidFill>
                  <a:srgbClr val="096633"/>
                </a:solidFill>
              </a:rPr>
              <a:t>Robust against overfitting compared to individual decision trees</a:t>
            </a:r>
          </a:p>
          <a:p>
            <a:pPr lvl="1">
              <a:lnSpc>
                <a:spcPct val="120000"/>
              </a:lnSpc>
            </a:pPr>
            <a:r>
              <a:rPr lang="en-GB" sz="800">
                <a:solidFill>
                  <a:srgbClr val="C00000"/>
                </a:solidFill>
                <a:ea typeface="+mn-lt"/>
                <a:cs typeface="+mn-lt"/>
              </a:rPr>
              <a:t>Slower to train and use compared to simpler methods</a:t>
            </a:r>
            <a:endParaRPr lang="en-GB" sz="800">
              <a:solidFill>
                <a:srgbClr val="C00000"/>
              </a:solidFill>
            </a:endParaRPr>
          </a:p>
          <a:p>
            <a:pPr lvl="1">
              <a:lnSpc>
                <a:spcPct val="120000"/>
              </a:lnSpc>
            </a:pPr>
            <a:r>
              <a:rPr lang="en-GB" sz="800">
                <a:solidFill>
                  <a:srgbClr val="C00000"/>
                </a:solidFill>
                <a:ea typeface="+mn-lt"/>
                <a:cs typeface="+mn-lt"/>
              </a:rPr>
              <a:t>Less effective with linear relationships</a:t>
            </a:r>
            <a:endParaRPr lang="en-GB" sz="800">
              <a:solidFill>
                <a:srgbClr val="C00000"/>
              </a:solidFill>
            </a:endParaRPr>
          </a:p>
          <a:p>
            <a:pPr>
              <a:lnSpc>
                <a:spcPct val="120000"/>
              </a:lnSpc>
            </a:pPr>
            <a:r>
              <a:rPr lang="en-GB" sz="1200"/>
              <a:t>Target Variable: Maintenance Duration (closing date – maintenance action date)</a:t>
            </a:r>
          </a:p>
          <a:p>
            <a:pPr>
              <a:lnSpc>
                <a:spcPct val="120000"/>
              </a:lnSpc>
            </a:pPr>
            <a:r>
              <a:rPr lang="en-GB" sz="1200"/>
              <a:t>Features: 16 input features (mix of numeric categorical, and narrative)</a:t>
            </a:r>
          </a:p>
          <a:p>
            <a:pPr>
              <a:lnSpc>
                <a:spcPct val="120000"/>
              </a:lnSpc>
            </a:pPr>
            <a:endParaRPr lang="en-GB" sz="1200"/>
          </a:p>
          <a:p>
            <a:pPr>
              <a:lnSpc>
                <a:spcPct val="120000"/>
              </a:lnSpc>
            </a:pPr>
            <a:endParaRPr lang="en-GB" sz="1200"/>
          </a:p>
          <a:p>
            <a:pPr marL="457200" lvl="1" indent="0">
              <a:buNone/>
            </a:pPr>
            <a:endParaRPr lang="en-GB" sz="1200"/>
          </a:p>
          <a:p>
            <a:endParaRPr lang="en-GB" sz="1200"/>
          </a:p>
        </p:txBody>
      </p:sp>
      <p:sp>
        <p:nvSpPr>
          <p:cNvPr id="5" name="Slide Number Placeholder 4"/>
          <p:cNvSpPr>
            <a:spLocks noGrp="1"/>
          </p:cNvSpPr>
          <p:nvPr>
            <p:ph type="sldNum" sz="quarter" idx="4"/>
          </p:nvPr>
        </p:nvSpPr>
        <p:spPr/>
        <p:txBody>
          <a:bodyPr/>
          <a:lstStyle/>
          <a:p>
            <a:fld id="{DD6CD327-7318-4751-BA24-A1FB7777200C}" type="slidenum">
              <a:rPr lang="en-US" smtClean="0"/>
              <a:pPr/>
              <a:t>12</a:t>
            </a:fld>
            <a:endParaRPr lang="en-US"/>
          </a:p>
        </p:txBody>
      </p:sp>
      <p:pic>
        <p:nvPicPr>
          <p:cNvPr id="3" name="Picture 2">
            <a:extLst>
              <a:ext uri="{FF2B5EF4-FFF2-40B4-BE49-F238E27FC236}">
                <a16:creationId xmlns:a16="http://schemas.microsoft.com/office/drawing/2014/main" id="{E4EF55CC-D4A9-C6C6-F87D-175E90888294}"/>
              </a:ext>
            </a:extLst>
          </p:cNvPr>
          <p:cNvPicPr>
            <a:picLocks noChangeAspect="1"/>
          </p:cNvPicPr>
          <p:nvPr/>
        </p:nvPicPr>
        <p:blipFill rotWithShape="1">
          <a:blip r:embed="rId3"/>
          <a:srcRect l="-51" t="-551" r="3181" b="961"/>
          <a:stretch/>
        </p:blipFill>
        <p:spPr>
          <a:xfrm>
            <a:off x="0" y="4201597"/>
            <a:ext cx="12191848" cy="2657876"/>
          </a:xfrm>
          <a:prstGeom prst="rect">
            <a:avLst/>
          </a:prstGeom>
        </p:spPr>
      </p:pic>
      <p:sp>
        <p:nvSpPr>
          <p:cNvPr id="2" name="Content Placeholder 5">
            <a:extLst>
              <a:ext uri="{FF2B5EF4-FFF2-40B4-BE49-F238E27FC236}">
                <a16:creationId xmlns:a16="http://schemas.microsoft.com/office/drawing/2014/main" id="{A8928D82-BF60-2829-4706-24490C13658B}"/>
              </a:ext>
            </a:extLst>
          </p:cNvPr>
          <p:cNvSpPr txBox="1">
            <a:spLocks/>
          </p:cNvSpPr>
          <p:nvPr/>
        </p:nvSpPr>
        <p:spPr>
          <a:xfrm>
            <a:off x="4419571" y="801341"/>
            <a:ext cx="4698007" cy="149601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1000" b="1">
                <a:solidFill>
                  <a:srgbClr val="5B6670"/>
                </a:solidFill>
              </a:rPr>
              <a:t>Model Performance</a:t>
            </a:r>
            <a:endParaRPr lang="en-US" sz="1000">
              <a:solidFill>
                <a:srgbClr val="24272A"/>
              </a:solidFill>
            </a:endParaRPr>
          </a:p>
          <a:p>
            <a:pPr>
              <a:lnSpc>
                <a:spcPct val="120000"/>
              </a:lnSpc>
              <a:buFont typeface="Arial,Sans-Serif"/>
            </a:pPr>
            <a:r>
              <a:rPr lang="en-GB" sz="1000"/>
              <a:t>R-Squared: 78%</a:t>
            </a:r>
            <a:endParaRPr lang="en-US" sz="1000">
              <a:solidFill>
                <a:srgbClr val="24272A"/>
              </a:solidFill>
            </a:endParaRPr>
          </a:p>
          <a:p>
            <a:pPr>
              <a:lnSpc>
                <a:spcPct val="120000"/>
              </a:lnSpc>
              <a:buFont typeface="Arial,Sans-Serif"/>
              <a:buChar char="•"/>
            </a:pPr>
            <a:r>
              <a:rPr lang="en-GB" sz="1000"/>
              <a:t>Interpretation: 78% of the variation in predicted maintenance duration values is explained by the model</a:t>
            </a:r>
            <a:endParaRPr lang="en-US" sz="1000">
              <a:solidFill>
                <a:srgbClr val="24272A"/>
              </a:solidFill>
            </a:endParaRPr>
          </a:p>
          <a:p>
            <a:pPr>
              <a:lnSpc>
                <a:spcPct val="120000"/>
              </a:lnSpc>
              <a:buFont typeface="Arial,Sans-Serif"/>
              <a:buChar char="•"/>
            </a:pPr>
            <a:r>
              <a:rPr lang="en-GB" sz="1000"/>
              <a:t>Error Measure: On average, predictions are off by about 63 days</a:t>
            </a:r>
            <a:endParaRPr lang="en-US" sz="1000">
              <a:solidFill>
                <a:srgbClr val="24272A"/>
              </a:solidFill>
            </a:endParaRPr>
          </a:p>
          <a:p>
            <a:pPr marL="457200" lvl="1" indent="0">
              <a:lnSpc>
                <a:spcPct val="120000"/>
              </a:lnSpc>
              <a:buNone/>
            </a:pPr>
            <a:endParaRPr lang="en-GB" sz="1000">
              <a:solidFill>
                <a:srgbClr val="24272A"/>
              </a:solidFill>
            </a:endParaRPr>
          </a:p>
          <a:p>
            <a:pPr marL="0" indent="0">
              <a:lnSpc>
                <a:spcPct val="120000"/>
              </a:lnSpc>
              <a:buNone/>
            </a:pPr>
            <a:endParaRPr lang="en-GB" sz="1000" b="1"/>
          </a:p>
        </p:txBody>
      </p:sp>
      <p:pic>
        <p:nvPicPr>
          <p:cNvPr id="7" name="Picture 6">
            <a:extLst>
              <a:ext uri="{FF2B5EF4-FFF2-40B4-BE49-F238E27FC236}">
                <a16:creationId xmlns:a16="http://schemas.microsoft.com/office/drawing/2014/main" id="{1EEBA6AA-577A-3CBB-4A38-47FA89799974}"/>
              </a:ext>
            </a:extLst>
          </p:cNvPr>
          <p:cNvPicPr>
            <a:picLocks noChangeAspect="1"/>
          </p:cNvPicPr>
          <p:nvPr/>
        </p:nvPicPr>
        <p:blipFill rotWithShape="1">
          <a:blip r:embed="rId4"/>
          <a:srcRect l="57" r="-139" b="1928"/>
          <a:stretch/>
        </p:blipFill>
        <p:spPr>
          <a:xfrm>
            <a:off x="3977579" y="2292373"/>
            <a:ext cx="5372379" cy="2657802"/>
          </a:xfrm>
          <a:prstGeom prst="rect">
            <a:avLst/>
          </a:prstGeom>
        </p:spPr>
      </p:pic>
      <p:pic>
        <p:nvPicPr>
          <p:cNvPr id="8" name="Picture 7">
            <a:extLst>
              <a:ext uri="{FF2B5EF4-FFF2-40B4-BE49-F238E27FC236}">
                <a16:creationId xmlns:a16="http://schemas.microsoft.com/office/drawing/2014/main" id="{85C8F1A9-A8D4-2980-8929-751E1020D4FF}"/>
              </a:ext>
            </a:extLst>
          </p:cNvPr>
          <p:cNvPicPr>
            <a:picLocks noChangeAspect="1"/>
          </p:cNvPicPr>
          <p:nvPr/>
        </p:nvPicPr>
        <p:blipFill>
          <a:blip r:embed="rId5"/>
          <a:stretch>
            <a:fillRect/>
          </a:stretch>
        </p:blipFill>
        <p:spPr>
          <a:xfrm>
            <a:off x="9462214" y="-1373"/>
            <a:ext cx="2727357" cy="4952312"/>
          </a:xfrm>
          <a:prstGeom prst="rect">
            <a:avLst/>
          </a:prstGeom>
        </p:spPr>
      </p:pic>
    </p:spTree>
    <p:extLst>
      <p:ext uri="{BB962C8B-B14F-4D97-AF65-F5344CB8AC3E}">
        <p14:creationId xmlns:p14="http://schemas.microsoft.com/office/powerpoint/2010/main" val="4228603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1228"/>
            <a:ext cx="10515600" cy="1221662"/>
          </a:xfrm>
        </p:spPr>
        <p:txBody>
          <a:bodyPr>
            <a:normAutofit/>
          </a:bodyPr>
          <a:lstStyle/>
          <a:p>
            <a:pPr algn="ctr"/>
            <a:r>
              <a:rPr lang="en-US" sz="1600"/>
              <a:t>General Maintenance Duration Model- Continued</a:t>
            </a:r>
            <a:endParaRPr lang="en-US"/>
          </a:p>
        </p:txBody>
      </p:sp>
      <p:sp>
        <p:nvSpPr>
          <p:cNvPr id="6" name="Content Placeholder 5"/>
          <p:cNvSpPr>
            <a:spLocks noGrp="1"/>
          </p:cNvSpPr>
          <p:nvPr>
            <p:ph idx="1"/>
          </p:nvPr>
        </p:nvSpPr>
        <p:spPr>
          <a:xfrm>
            <a:off x="421922" y="758487"/>
            <a:ext cx="7210536" cy="5085114"/>
          </a:xfrm>
        </p:spPr>
        <p:txBody>
          <a:bodyPr vert="horz" lIns="91440" tIns="45720" rIns="91440" bIns="45720" rtlCol="0" anchor="t">
            <a:noAutofit/>
          </a:bodyPr>
          <a:lstStyle/>
          <a:p>
            <a:pPr marL="0" indent="0">
              <a:lnSpc>
                <a:spcPct val="120000"/>
              </a:lnSpc>
              <a:buNone/>
            </a:pPr>
            <a:r>
              <a:rPr lang="en-GB" sz="1400" b="1">
                <a:solidFill>
                  <a:srgbClr val="5B6670"/>
                </a:solidFill>
              </a:rPr>
              <a:t>Approach</a:t>
            </a:r>
            <a:endParaRPr lang="en-GB" sz="1400">
              <a:solidFill>
                <a:srgbClr val="5B6670"/>
              </a:solidFill>
            </a:endParaRPr>
          </a:p>
          <a:p>
            <a:pPr>
              <a:lnSpc>
                <a:spcPct val="120000"/>
              </a:lnSpc>
            </a:pPr>
            <a:r>
              <a:rPr lang="en-GB" sz="1200"/>
              <a:t>Stratified Sampling</a:t>
            </a:r>
          </a:p>
          <a:p>
            <a:pPr lvl="1">
              <a:lnSpc>
                <a:spcPct val="120000"/>
              </a:lnSpc>
            </a:pPr>
            <a:r>
              <a:rPr lang="en-GB" sz="1200"/>
              <a:t>Divided data into 5 homogenous groups</a:t>
            </a:r>
          </a:p>
          <a:p>
            <a:pPr lvl="1">
              <a:lnSpc>
                <a:spcPct val="120000"/>
              </a:lnSpc>
            </a:pPr>
            <a:r>
              <a:rPr lang="en-GB" sz="1200">
                <a:ea typeface="+mn-lt"/>
                <a:cs typeface="+mn-lt"/>
              </a:rPr>
              <a:t>Stratified based on "Type of Maintenance Action" to ensure representative samples</a:t>
            </a:r>
            <a:endParaRPr lang="en-GB" sz="1200"/>
          </a:p>
          <a:p>
            <a:pPr lvl="1">
              <a:lnSpc>
                <a:spcPct val="120000"/>
              </a:lnSpc>
            </a:pPr>
            <a:r>
              <a:rPr lang="en-GB" sz="1200"/>
              <a:t>Ensures model understands all kinds of maintenance tasks and significantly decreases runtime</a:t>
            </a:r>
          </a:p>
          <a:p>
            <a:pPr lvl="1">
              <a:lnSpc>
                <a:spcPct val="120000"/>
              </a:lnSpc>
              <a:buFont typeface="Arial" panose="020B0604020202020204" pitchFamily="34" charset="0"/>
              <a:buChar char="•"/>
            </a:pPr>
            <a:endParaRPr lang="en-GB" sz="1200"/>
          </a:p>
          <a:p>
            <a:pPr>
              <a:lnSpc>
                <a:spcPct val="120000"/>
              </a:lnSpc>
              <a:buFont typeface="Arial"/>
              <a:buChar char="•"/>
            </a:pPr>
            <a:r>
              <a:rPr lang="en-GB" sz="1200"/>
              <a:t>Preprocessing</a:t>
            </a:r>
            <a:endParaRPr lang="en-GB" sz="1200">
              <a:solidFill>
                <a:srgbClr val="5B6670"/>
              </a:solidFill>
            </a:endParaRPr>
          </a:p>
          <a:p>
            <a:pPr lvl="1">
              <a:lnSpc>
                <a:spcPct val="120000"/>
              </a:lnSpc>
              <a:buFont typeface="Arial"/>
              <a:buChar char="•"/>
            </a:pPr>
            <a:r>
              <a:rPr lang="en-GB" sz="1200">
                <a:ea typeface="+mn-lt"/>
                <a:cs typeface="+mn-lt"/>
              </a:rPr>
              <a:t>Standardization</a:t>
            </a:r>
            <a:endParaRPr lang="en-GB" sz="1200"/>
          </a:p>
          <a:p>
            <a:pPr lvl="2">
              <a:lnSpc>
                <a:spcPct val="120000"/>
              </a:lnSpc>
              <a:buFont typeface="Arial,Sans-Serif"/>
              <a:buChar char="•"/>
            </a:pPr>
            <a:r>
              <a:rPr lang="en-GB" sz="1000"/>
              <a:t>Ensures features are all on a similar scale to prevent some factors from overpowering others</a:t>
            </a:r>
            <a:endParaRPr lang="en-US" sz="1000">
              <a:solidFill>
                <a:srgbClr val="24272A"/>
              </a:solidFill>
            </a:endParaRPr>
          </a:p>
          <a:p>
            <a:pPr lvl="1">
              <a:lnSpc>
                <a:spcPct val="120000"/>
              </a:lnSpc>
              <a:buFont typeface="Arial"/>
              <a:buChar char="•"/>
            </a:pPr>
            <a:r>
              <a:rPr lang="en-GB" sz="1200"/>
              <a:t>One-hot Encoding for Categorical Features</a:t>
            </a:r>
          </a:p>
          <a:p>
            <a:pPr lvl="2">
              <a:lnSpc>
                <a:spcPct val="120000"/>
              </a:lnSpc>
              <a:buFont typeface="Arial"/>
              <a:buChar char="•"/>
            </a:pPr>
            <a:r>
              <a:rPr lang="en-GB" sz="1000"/>
              <a:t>One-hot Encoding transforms categories into numbers to be easily read by the model</a:t>
            </a:r>
          </a:p>
          <a:p>
            <a:pPr lvl="2">
              <a:lnSpc>
                <a:spcPct val="120000"/>
              </a:lnSpc>
              <a:buFont typeface="Arial"/>
            </a:pPr>
            <a:endParaRPr lang="en-GB" sz="1200"/>
          </a:p>
          <a:p>
            <a:pPr marL="285750" lvl="2" indent="-285750">
              <a:lnSpc>
                <a:spcPct val="120000"/>
              </a:lnSpc>
            </a:pPr>
            <a:endParaRPr lang="en-GB" sz="1200"/>
          </a:p>
          <a:p>
            <a:pPr marL="285750" lvl="2" indent="-285750">
              <a:lnSpc>
                <a:spcPct val="120000"/>
              </a:lnSpc>
            </a:pPr>
            <a:endParaRPr lang="en-GB" sz="1200"/>
          </a:p>
          <a:p>
            <a:pPr marL="285750" lvl="2" indent="-285750">
              <a:lnSpc>
                <a:spcPct val="120000"/>
              </a:lnSpc>
            </a:pPr>
            <a:endParaRPr lang="en-GB" sz="1200"/>
          </a:p>
          <a:p>
            <a:pPr marL="285750" lvl="2" indent="-285750">
              <a:lnSpc>
                <a:spcPct val="120000"/>
              </a:lnSpc>
            </a:pPr>
            <a:r>
              <a:rPr lang="en-GB" sz="1200"/>
              <a:t>Hyperparameter Tuning</a:t>
            </a:r>
            <a:endParaRPr lang="en-GB"/>
          </a:p>
          <a:p>
            <a:pPr marL="628650" lvl="3" indent="-171450">
              <a:lnSpc>
                <a:spcPct val="120000"/>
              </a:lnSpc>
            </a:pPr>
            <a:r>
              <a:rPr lang="en-GB" sz="1200">
                <a:ea typeface="+mn-lt"/>
                <a:cs typeface="+mn-lt"/>
              </a:rPr>
              <a:t>Finding the optimal configuration of settings for a machine learning model</a:t>
            </a:r>
          </a:p>
          <a:p>
            <a:pPr lvl="2">
              <a:lnSpc>
                <a:spcPct val="120000"/>
              </a:lnSpc>
              <a:buFont typeface="Arial"/>
              <a:buChar char="•"/>
            </a:pPr>
            <a:endParaRPr lang="en-GB" sz="1200"/>
          </a:p>
          <a:p>
            <a:pPr lvl="1">
              <a:lnSpc>
                <a:spcPct val="120000"/>
              </a:lnSpc>
              <a:buFont typeface="Arial"/>
              <a:buChar char="•"/>
            </a:pPr>
            <a:endParaRPr lang="en-GB" sz="1200"/>
          </a:p>
          <a:p>
            <a:pPr marL="457200" lvl="1" indent="0">
              <a:lnSpc>
                <a:spcPct val="120000"/>
              </a:lnSpc>
              <a:buNone/>
            </a:pPr>
            <a:endParaRPr lang="en-GB" sz="1200"/>
          </a:p>
          <a:p>
            <a:pPr lvl="1">
              <a:lnSpc>
                <a:spcPct val="120000"/>
              </a:lnSpc>
            </a:pPr>
            <a:endParaRPr lang="en-GB" sz="1200"/>
          </a:p>
          <a:p>
            <a:pPr lvl="1">
              <a:lnSpc>
                <a:spcPct val="120000"/>
              </a:lnSpc>
            </a:pPr>
            <a:endParaRPr lang="en-GB" sz="1200"/>
          </a:p>
          <a:p>
            <a:pPr>
              <a:lnSpc>
                <a:spcPct val="120000"/>
              </a:lnSpc>
            </a:pPr>
            <a:endParaRPr lang="en-GB" sz="1200"/>
          </a:p>
          <a:p>
            <a:pPr>
              <a:lnSpc>
                <a:spcPct val="120000"/>
              </a:lnSpc>
            </a:pPr>
            <a:endParaRPr lang="en-GB" sz="1200"/>
          </a:p>
          <a:p>
            <a:pPr>
              <a:lnSpc>
                <a:spcPct val="120000"/>
              </a:lnSpc>
            </a:pPr>
            <a:endParaRPr lang="en-GB" sz="1200"/>
          </a:p>
          <a:p>
            <a:pPr marL="457200" lvl="1" indent="0">
              <a:buNone/>
            </a:pPr>
            <a:endParaRPr lang="en-GB" sz="1200"/>
          </a:p>
          <a:p>
            <a:endParaRPr lang="en-GB" sz="1200"/>
          </a:p>
        </p:txBody>
      </p:sp>
      <p:sp>
        <p:nvSpPr>
          <p:cNvPr id="5" name="Slide Number Placeholder 4"/>
          <p:cNvSpPr>
            <a:spLocks noGrp="1"/>
          </p:cNvSpPr>
          <p:nvPr>
            <p:ph type="sldNum" sz="quarter" idx="4"/>
          </p:nvPr>
        </p:nvSpPr>
        <p:spPr/>
        <p:txBody>
          <a:bodyPr/>
          <a:lstStyle/>
          <a:p>
            <a:fld id="{DD6CD327-7318-4751-BA24-A1FB7777200C}" type="slidenum">
              <a:rPr lang="en-US" smtClean="0"/>
              <a:pPr/>
              <a:t>13</a:t>
            </a:fld>
            <a:endParaRPr lang="en-US"/>
          </a:p>
        </p:txBody>
      </p:sp>
      <p:pic>
        <p:nvPicPr>
          <p:cNvPr id="2" name="Picture 1" descr="Building a One Hot Encoding Layer with TensorFlow | by George Novack |  Towards Data Science">
            <a:extLst>
              <a:ext uri="{FF2B5EF4-FFF2-40B4-BE49-F238E27FC236}">
                <a16:creationId xmlns:a16="http://schemas.microsoft.com/office/drawing/2014/main" id="{AF7B9A7B-E048-CCC1-4FCA-5DE21ECF21C1}"/>
              </a:ext>
            </a:extLst>
          </p:cNvPr>
          <p:cNvPicPr>
            <a:picLocks noChangeAspect="1"/>
          </p:cNvPicPr>
          <p:nvPr/>
        </p:nvPicPr>
        <p:blipFill>
          <a:blip r:embed="rId2"/>
          <a:stretch>
            <a:fillRect/>
          </a:stretch>
        </p:blipFill>
        <p:spPr>
          <a:xfrm>
            <a:off x="2873898" y="4206901"/>
            <a:ext cx="4754028" cy="1348935"/>
          </a:xfrm>
          <a:prstGeom prst="rect">
            <a:avLst/>
          </a:prstGeom>
        </p:spPr>
      </p:pic>
      <p:graphicFrame>
        <p:nvGraphicFramePr>
          <p:cNvPr id="7" name="Diagram 6">
            <a:extLst>
              <a:ext uri="{FF2B5EF4-FFF2-40B4-BE49-F238E27FC236}">
                <a16:creationId xmlns:a16="http://schemas.microsoft.com/office/drawing/2014/main" id="{C98073FB-F33F-9AE5-B492-FE14B0432D00}"/>
              </a:ext>
            </a:extLst>
          </p:cNvPr>
          <p:cNvGraphicFramePr/>
          <p:nvPr>
            <p:extLst>
              <p:ext uri="{D42A27DB-BD31-4B8C-83A1-F6EECF244321}">
                <p14:modId xmlns:p14="http://schemas.microsoft.com/office/powerpoint/2010/main" val="106753597"/>
              </p:ext>
            </p:extLst>
          </p:nvPr>
        </p:nvGraphicFramePr>
        <p:xfrm>
          <a:off x="7509868" y="1118187"/>
          <a:ext cx="3982277" cy="3185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82" name="Diagram 1181">
            <a:extLst>
              <a:ext uri="{FF2B5EF4-FFF2-40B4-BE49-F238E27FC236}">
                <a16:creationId xmlns:a16="http://schemas.microsoft.com/office/drawing/2014/main" id="{01D5C911-1175-A485-599B-2D2B03CF47B3}"/>
              </a:ext>
            </a:extLst>
          </p:cNvPr>
          <p:cNvGraphicFramePr/>
          <p:nvPr>
            <p:extLst>
              <p:ext uri="{D42A27DB-BD31-4B8C-83A1-F6EECF244321}">
                <p14:modId xmlns:p14="http://schemas.microsoft.com/office/powerpoint/2010/main" val="1596175368"/>
              </p:ext>
            </p:extLst>
          </p:nvPr>
        </p:nvGraphicFramePr>
        <p:xfrm>
          <a:off x="8415523" y="3735218"/>
          <a:ext cx="3607522" cy="18796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80" name="Arrow: Down 1479">
            <a:extLst>
              <a:ext uri="{FF2B5EF4-FFF2-40B4-BE49-F238E27FC236}">
                <a16:creationId xmlns:a16="http://schemas.microsoft.com/office/drawing/2014/main" id="{FAFFA346-3DF1-0770-7A39-C17FA29C0C85}"/>
              </a:ext>
            </a:extLst>
          </p:cNvPr>
          <p:cNvSpPr/>
          <p:nvPr/>
        </p:nvSpPr>
        <p:spPr>
          <a:xfrm>
            <a:off x="10845107" y="3480873"/>
            <a:ext cx="439119" cy="393916"/>
          </a:xfrm>
          <a:prstGeom prst="downArrow">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792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9C61-F7C6-80D0-13E5-5E3BD621AB81}"/>
              </a:ext>
            </a:extLst>
          </p:cNvPr>
          <p:cNvSpPr>
            <a:spLocks noGrp="1"/>
          </p:cNvSpPr>
          <p:nvPr>
            <p:ph type="title"/>
          </p:nvPr>
        </p:nvSpPr>
        <p:spPr/>
        <p:txBody>
          <a:bodyPr>
            <a:normAutofit fontScale="90000"/>
          </a:bodyPr>
          <a:lstStyle/>
          <a:p>
            <a:r>
              <a:rPr lang="en-US"/>
              <a:t>PMS Models (Planned Maintenance System)</a:t>
            </a:r>
          </a:p>
        </p:txBody>
      </p:sp>
      <p:sp>
        <p:nvSpPr>
          <p:cNvPr id="3" name="Content Placeholder 2">
            <a:extLst>
              <a:ext uri="{FF2B5EF4-FFF2-40B4-BE49-F238E27FC236}">
                <a16:creationId xmlns:a16="http://schemas.microsoft.com/office/drawing/2014/main" id="{0B312247-6344-F043-4EE7-9BD94C3D5372}"/>
              </a:ext>
            </a:extLst>
          </p:cNvPr>
          <p:cNvSpPr>
            <a:spLocks noGrp="1"/>
          </p:cNvSpPr>
          <p:nvPr>
            <p:ph idx="1"/>
          </p:nvPr>
        </p:nvSpPr>
        <p:spPr>
          <a:xfrm>
            <a:off x="591832" y="1537730"/>
            <a:ext cx="4903922" cy="4351338"/>
          </a:xfrm>
        </p:spPr>
        <p:txBody>
          <a:bodyPr vert="horz" lIns="91440" tIns="45720" rIns="91440" bIns="45720" rtlCol="0" anchor="t">
            <a:normAutofit/>
          </a:bodyPr>
          <a:lstStyle/>
          <a:p>
            <a:pPr marL="0" indent="0">
              <a:buNone/>
            </a:pPr>
            <a:r>
              <a:rPr lang="en-US" b="1"/>
              <a:t>PMS Models vs General Models</a:t>
            </a:r>
            <a:endParaRPr lang="en-US"/>
          </a:p>
          <a:p>
            <a:pPr lvl="1"/>
            <a:r>
              <a:rPr lang="en-US"/>
              <a:t>PMS models focus specifically on planned maintenance actions</a:t>
            </a:r>
          </a:p>
          <a:p>
            <a:pPr lvl="1"/>
            <a:r>
              <a:rPr lang="en-US"/>
              <a:t>Designed to predict optimal maintenance times to prevent failures</a:t>
            </a:r>
          </a:p>
          <a:p>
            <a:pPr lvl="1"/>
            <a:endParaRPr lang="en-US"/>
          </a:p>
          <a:p>
            <a:pPr marL="0" indent="0">
              <a:buNone/>
            </a:pPr>
            <a:endParaRPr lang="en-US"/>
          </a:p>
        </p:txBody>
      </p:sp>
      <p:sp>
        <p:nvSpPr>
          <p:cNvPr id="4" name="Slide Number Placeholder 3">
            <a:extLst>
              <a:ext uri="{FF2B5EF4-FFF2-40B4-BE49-F238E27FC236}">
                <a16:creationId xmlns:a16="http://schemas.microsoft.com/office/drawing/2014/main" id="{1F9120FF-3C8C-C13C-46CE-1CACED19D0FB}"/>
              </a:ext>
            </a:extLst>
          </p:cNvPr>
          <p:cNvSpPr>
            <a:spLocks noGrp="1"/>
          </p:cNvSpPr>
          <p:nvPr>
            <p:ph type="sldNum" sz="quarter" idx="4"/>
          </p:nvPr>
        </p:nvSpPr>
        <p:spPr/>
        <p:txBody>
          <a:bodyPr/>
          <a:lstStyle/>
          <a:p>
            <a:fld id="{DD6CD327-7318-4751-BA24-A1FB7777200C}" type="slidenum">
              <a:rPr lang="en-US" smtClean="0"/>
              <a:pPr/>
              <a:t>14</a:t>
            </a:fld>
            <a:endParaRPr lang="en-US"/>
          </a:p>
        </p:txBody>
      </p:sp>
      <p:sp>
        <p:nvSpPr>
          <p:cNvPr id="6" name="Content Placeholder 2">
            <a:extLst>
              <a:ext uri="{FF2B5EF4-FFF2-40B4-BE49-F238E27FC236}">
                <a16:creationId xmlns:a16="http://schemas.microsoft.com/office/drawing/2014/main" id="{80AA8FF4-9C8A-0FC7-C333-4AC7067A0BDE}"/>
              </a:ext>
            </a:extLst>
          </p:cNvPr>
          <p:cNvSpPr txBox="1">
            <a:spLocks/>
          </p:cNvSpPr>
          <p:nvPr/>
        </p:nvSpPr>
        <p:spPr>
          <a:xfrm>
            <a:off x="6651055" y="1540228"/>
            <a:ext cx="490392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Importance</a:t>
            </a:r>
            <a:endParaRPr lang="en-US"/>
          </a:p>
          <a:p>
            <a:pPr lvl="1"/>
            <a:r>
              <a:rPr lang="en-US"/>
              <a:t>Scheduling maintenance at the right time can minimize downtime</a:t>
            </a:r>
          </a:p>
          <a:p>
            <a:pPr lvl="1"/>
            <a:r>
              <a:rPr lang="en-US"/>
              <a:t>Resource optimization with fewer unexpected breakdowns</a:t>
            </a:r>
          </a:p>
          <a:p>
            <a:pPr lvl="1"/>
            <a:r>
              <a:rPr lang="en-US"/>
              <a:t>Maintenance can be scheduled during non-peak times</a:t>
            </a:r>
          </a:p>
          <a:p>
            <a:pPr lvl="1"/>
            <a:endParaRPr lang="en-US"/>
          </a:p>
          <a:p>
            <a:pPr lvl="1"/>
            <a:endParaRPr lang="en-US"/>
          </a:p>
        </p:txBody>
      </p:sp>
      <p:sp>
        <p:nvSpPr>
          <p:cNvPr id="8" name="Content Placeholder 2">
            <a:extLst>
              <a:ext uri="{FF2B5EF4-FFF2-40B4-BE49-F238E27FC236}">
                <a16:creationId xmlns:a16="http://schemas.microsoft.com/office/drawing/2014/main" id="{A2FA9E2D-8D89-F88E-F063-2BC1A0B12528}"/>
              </a:ext>
            </a:extLst>
          </p:cNvPr>
          <p:cNvSpPr txBox="1">
            <a:spLocks/>
          </p:cNvSpPr>
          <p:nvPr/>
        </p:nvSpPr>
        <p:spPr>
          <a:xfrm>
            <a:off x="4237076" y="4544540"/>
            <a:ext cx="3709436"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PMS Models</a:t>
            </a:r>
            <a:endParaRPr lang="en-US"/>
          </a:p>
          <a:p>
            <a:pPr lvl="1"/>
            <a:r>
              <a:rPr lang="en-US"/>
              <a:t>Maintenance Duration</a:t>
            </a:r>
          </a:p>
          <a:p>
            <a:pPr lvl="1"/>
            <a:r>
              <a:rPr lang="en-US"/>
              <a:t>Man Hours Opening</a:t>
            </a:r>
          </a:p>
          <a:p>
            <a:pPr lvl="1"/>
            <a:r>
              <a:rPr lang="en-US"/>
              <a:t>Man Hours Closing</a:t>
            </a:r>
          </a:p>
          <a:p>
            <a:pPr lvl="1"/>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61757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C186D9-4EB6-7CF3-B02C-0B0C8C7CDFAB}"/>
              </a:ext>
            </a:extLst>
          </p:cNvPr>
          <p:cNvPicPr>
            <a:picLocks noChangeAspect="1"/>
          </p:cNvPicPr>
          <p:nvPr/>
        </p:nvPicPr>
        <p:blipFill rotWithShape="1">
          <a:blip r:embed="rId2"/>
          <a:srcRect t="10262" r="3522" b="6667"/>
          <a:stretch/>
        </p:blipFill>
        <p:spPr>
          <a:xfrm>
            <a:off x="1961838" y="702174"/>
            <a:ext cx="10167017" cy="1927568"/>
          </a:xfrm>
          <a:prstGeom prst="rect">
            <a:avLst/>
          </a:prstGeom>
        </p:spPr>
      </p:pic>
      <p:sp>
        <p:nvSpPr>
          <p:cNvPr id="4" name="Title 3"/>
          <p:cNvSpPr>
            <a:spLocks noGrp="1"/>
          </p:cNvSpPr>
          <p:nvPr>
            <p:ph type="title"/>
          </p:nvPr>
        </p:nvSpPr>
        <p:spPr>
          <a:xfrm>
            <a:off x="838200" y="-277672"/>
            <a:ext cx="10515600" cy="1221662"/>
          </a:xfrm>
        </p:spPr>
        <p:txBody>
          <a:bodyPr>
            <a:normAutofit/>
          </a:bodyPr>
          <a:lstStyle/>
          <a:p>
            <a:pPr algn="ctr"/>
            <a:r>
              <a:rPr lang="en-US" sz="1600"/>
              <a:t>PMS Models</a:t>
            </a:r>
            <a:endParaRPr lang="en-US"/>
          </a:p>
        </p:txBody>
      </p:sp>
      <p:sp>
        <p:nvSpPr>
          <p:cNvPr id="6" name="Content Placeholder 5"/>
          <p:cNvSpPr>
            <a:spLocks noGrp="1"/>
          </p:cNvSpPr>
          <p:nvPr>
            <p:ph idx="1"/>
          </p:nvPr>
        </p:nvSpPr>
        <p:spPr>
          <a:xfrm>
            <a:off x="421922" y="702043"/>
            <a:ext cx="1770598" cy="3504670"/>
          </a:xfrm>
        </p:spPr>
        <p:txBody>
          <a:bodyPr vert="horz" lIns="91440" tIns="45720" rIns="91440" bIns="45720" rtlCol="0" anchor="t">
            <a:noAutofit/>
          </a:bodyPr>
          <a:lstStyle/>
          <a:p>
            <a:pPr marL="0" indent="0">
              <a:lnSpc>
                <a:spcPct val="120000"/>
              </a:lnSpc>
              <a:buNone/>
            </a:pPr>
            <a:r>
              <a:rPr lang="en-GB" sz="1600" b="1"/>
              <a:t>Maintenance Duration PMS Model</a:t>
            </a:r>
            <a:endParaRPr lang="en-US" sz="1600"/>
          </a:p>
          <a:p>
            <a:pPr>
              <a:lnSpc>
                <a:spcPct val="120000"/>
              </a:lnSpc>
            </a:pPr>
            <a:r>
              <a:rPr lang="en-GB" sz="1200"/>
              <a:t>Algorithm: Random Forest</a:t>
            </a:r>
          </a:p>
          <a:p>
            <a:pPr>
              <a:lnSpc>
                <a:spcPct val="120000"/>
              </a:lnSpc>
            </a:pPr>
            <a:r>
              <a:rPr lang="en-GB" sz="1200"/>
              <a:t>Target Variable: Maintenance Duration </a:t>
            </a:r>
            <a:r>
              <a:rPr lang="en-GB" sz="1200" err="1"/>
              <a:t>Subsetted</a:t>
            </a:r>
            <a:r>
              <a:rPr lang="en-GB" sz="1200"/>
              <a:t> by PMS</a:t>
            </a:r>
          </a:p>
          <a:p>
            <a:pPr>
              <a:lnSpc>
                <a:spcPct val="120000"/>
              </a:lnSpc>
            </a:pPr>
            <a:r>
              <a:rPr lang="en-GB" sz="1200"/>
              <a:t>Features: 12 input features (mix of numeric, categorical, narrative)</a:t>
            </a:r>
          </a:p>
          <a:p>
            <a:pPr marL="0" indent="0">
              <a:lnSpc>
                <a:spcPct val="120000"/>
              </a:lnSpc>
              <a:buNone/>
            </a:pPr>
            <a:r>
              <a:rPr lang="en-GB" sz="1200" b="1">
                <a:solidFill>
                  <a:srgbClr val="5B6670"/>
                </a:solidFill>
              </a:rPr>
              <a:t>Model Performance</a:t>
            </a:r>
          </a:p>
          <a:p>
            <a:pPr>
              <a:lnSpc>
                <a:spcPct val="120000"/>
              </a:lnSpc>
            </a:pPr>
            <a:r>
              <a:rPr lang="en-GB" sz="1200"/>
              <a:t>R-Squared: .91</a:t>
            </a:r>
          </a:p>
          <a:p>
            <a:pPr>
              <a:lnSpc>
                <a:spcPct val="120000"/>
              </a:lnSpc>
              <a:buFont typeface="Arial,Sans-Serif" panose="020B0604020202020204" pitchFamily="34" charset="0"/>
            </a:pPr>
            <a:r>
              <a:rPr lang="en-GB" sz="1200"/>
              <a:t>Error Measure: On average, predictions are off by about 20 days</a:t>
            </a:r>
            <a:endParaRPr lang="en-US" sz="1200">
              <a:solidFill>
                <a:srgbClr val="24272A"/>
              </a:solidFill>
            </a:endParaRPr>
          </a:p>
          <a:p>
            <a:pPr>
              <a:lnSpc>
                <a:spcPct val="120000"/>
              </a:lnSpc>
            </a:pPr>
            <a:endParaRPr lang="en-GB" sz="1200"/>
          </a:p>
          <a:p>
            <a:pPr lvl="1">
              <a:lnSpc>
                <a:spcPct val="120000"/>
              </a:lnSpc>
            </a:pPr>
            <a:endParaRPr lang="en-GB" sz="800"/>
          </a:p>
          <a:p>
            <a:pPr lvl="1">
              <a:lnSpc>
                <a:spcPct val="120000"/>
              </a:lnSpc>
            </a:pPr>
            <a:endParaRPr lang="en-GB" sz="1200"/>
          </a:p>
          <a:p>
            <a:pPr>
              <a:lnSpc>
                <a:spcPct val="120000"/>
              </a:lnSpc>
            </a:pPr>
            <a:endParaRPr lang="en-GB" sz="1200"/>
          </a:p>
          <a:p>
            <a:pPr>
              <a:lnSpc>
                <a:spcPct val="120000"/>
              </a:lnSpc>
            </a:pPr>
            <a:endParaRPr lang="en-GB" sz="1200"/>
          </a:p>
          <a:p>
            <a:pPr>
              <a:lnSpc>
                <a:spcPct val="120000"/>
              </a:lnSpc>
            </a:pPr>
            <a:endParaRPr lang="en-GB" sz="1200"/>
          </a:p>
          <a:p>
            <a:pPr marL="457200" lvl="1" indent="0">
              <a:buNone/>
            </a:pPr>
            <a:endParaRPr lang="en-GB" sz="1200"/>
          </a:p>
          <a:p>
            <a:endParaRPr lang="en-GB" sz="1200"/>
          </a:p>
        </p:txBody>
      </p:sp>
      <p:sp>
        <p:nvSpPr>
          <p:cNvPr id="8" name="Content Placeholder 5">
            <a:extLst>
              <a:ext uri="{FF2B5EF4-FFF2-40B4-BE49-F238E27FC236}">
                <a16:creationId xmlns:a16="http://schemas.microsoft.com/office/drawing/2014/main" id="{41872015-8F57-A741-7CD1-620E01AED558}"/>
              </a:ext>
            </a:extLst>
          </p:cNvPr>
          <p:cNvSpPr txBox="1">
            <a:spLocks/>
          </p:cNvSpPr>
          <p:nvPr/>
        </p:nvSpPr>
        <p:spPr>
          <a:xfrm>
            <a:off x="8865362" y="2814329"/>
            <a:ext cx="3328732" cy="26669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1000" b="1"/>
              <a:t>Man Hours Opening PMS Model</a:t>
            </a:r>
            <a:endParaRPr lang="en-US" sz="1000"/>
          </a:p>
          <a:p>
            <a:pPr>
              <a:lnSpc>
                <a:spcPct val="120000"/>
              </a:lnSpc>
            </a:pPr>
            <a:r>
              <a:rPr lang="en-GB" sz="1000"/>
              <a:t>R-Squared: .89</a:t>
            </a:r>
          </a:p>
          <a:p>
            <a:pPr>
              <a:lnSpc>
                <a:spcPct val="120000"/>
              </a:lnSpc>
            </a:pPr>
            <a:r>
              <a:rPr lang="en-GB" sz="1000"/>
              <a:t>Interpretation: The model explains 89% of the variation in predicted maintenance duration values</a:t>
            </a:r>
          </a:p>
          <a:p>
            <a:pPr>
              <a:lnSpc>
                <a:spcPct val="120000"/>
              </a:lnSpc>
            </a:pPr>
            <a:r>
              <a:rPr lang="en-GB" sz="1000">
                <a:solidFill>
                  <a:srgbClr val="5B6670"/>
                </a:solidFill>
              </a:rPr>
              <a:t>Error Measure: </a:t>
            </a:r>
            <a:r>
              <a:rPr lang="en-GB" sz="1000">
                <a:solidFill>
                  <a:srgbClr val="5B6670"/>
                </a:solidFill>
                <a:ea typeface="+mn-lt"/>
                <a:cs typeface="+mn-lt"/>
              </a:rPr>
              <a:t>On average, the model's predictions deviate from the actual MHO values by about 4.39 hours</a:t>
            </a:r>
          </a:p>
          <a:p>
            <a:pPr marL="0" indent="0">
              <a:lnSpc>
                <a:spcPct val="120000"/>
              </a:lnSpc>
              <a:buNone/>
            </a:pPr>
            <a:r>
              <a:rPr lang="en-GB" sz="1000" b="1">
                <a:solidFill>
                  <a:srgbClr val="5B6670"/>
                </a:solidFill>
              </a:rPr>
              <a:t>Man Hours Closing PMS Model</a:t>
            </a:r>
            <a:endParaRPr lang="en-GB" sz="1000"/>
          </a:p>
          <a:p>
            <a:pPr>
              <a:lnSpc>
                <a:spcPct val="120000"/>
              </a:lnSpc>
            </a:pPr>
            <a:r>
              <a:rPr lang="en-GB" sz="1000"/>
              <a:t>R-Squared: .76</a:t>
            </a:r>
            <a:endParaRPr lang="en-US" sz="1000">
              <a:solidFill>
                <a:srgbClr val="24272A"/>
              </a:solidFill>
            </a:endParaRPr>
          </a:p>
          <a:p>
            <a:pPr>
              <a:lnSpc>
                <a:spcPct val="120000"/>
              </a:lnSpc>
              <a:buFont typeface="Arial" panose="020B0604020202020204" pitchFamily="34" charset="0"/>
              <a:buChar char="•"/>
            </a:pPr>
            <a:r>
              <a:rPr lang="en-GB" sz="1000"/>
              <a:t>Interpretation: The model explains 76% of the variation in predicted maintenance duration values</a:t>
            </a:r>
            <a:endParaRPr lang="en-US" sz="1000">
              <a:solidFill>
                <a:srgbClr val="24272A"/>
              </a:solidFill>
            </a:endParaRPr>
          </a:p>
          <a:p>
            <a:pPr>
              <a:lnSpc>
                <a:spcPct val="120000"/>
              </a:lnSpc>
            </a:pPr>
            <a:r>
              <a:rPr lang="en-GB" sz="1000"/>
              <a:t>Error Measure: On average, the model's predictions deviate from the actual MHO values by about 10 hours</a:t>
            </a:r>
            <a:endParaRPr lang="en-GB" sz="1000">
              <a:solidFill>
                <a:srgbClr val="000000"/>
              </a:solidFill>
            </a:endParaRPr>
          </a:p>
          <a:p>
            <a:pPr marL="457200" lvl="1" indent="0">
              <a:buNone/>
            </a:pPr>
            <a:endParaRPr lang="en-GB" sz="1200">
              <a:solidFill>
                <a:srgbClr val="5B6670"/>
              </a:solidFill>
            </a:endParaRPr>
          </a:p>
          <a:p>
            <a:endParaRPr lang="en-GB" sz="1200"/>
          </a:p>
        </p:txBody>
      </p:sp>
      <p:pic>
        <p:nvPicPr>
          <p:cNvPr id="2" name="Picture 1">
            <a:extLst>
              <a:ext uri="{FF2B5EF4-FFF2-40B4-BE49-F238E27FC236}">
                <a16:creationId xmlns:a16="http://schemas.microsoft.com/office/drawing/2014/main" id="{9D74D49A-37F6-A222-ABDF-94AC09F28DBF}"/>
              </a:ext>
            </a:extLst>
          </p:cNvPr>
          <p:cNvPicPr>
            <a:picLocks noChangeAspect="1"/>
          </p:cNvPicPr>
          <p:nvPr/>
        </p:nvPicPr>
        <p:blipFill rotWithShape="1">
          <a:blip r:embed="rId3"/>
          <a:srcRect l="4730" r="-338" b="12693"/>
          <a:stretch/>
        </p:blipFill>
        <p:spPr>
          <a:xfrm>
            <a:off x="2555238" y="2745144"/>
            <a:ext cx="2207867" cy="3945100"/>
          </a:xfrm>
          <a:prstGeom prst="rect">
            <a:avLst/>
          </a:prstGeom>
        </p:spPr>
      </p:pic>
      <p:cxnSp>
        <p:nvCxnSpPr>
          <p:cNvPr id="7" name="Straight Arrow Connector 6">
            <a:extLst>
              <a:ext uri="{FF2B5EF4-FFF2-40B4-BE49-F238E27FC236}">
                <a16:creationId xmlns:a16="http://schemas.microsoft.com/office/drawing/2014/main" id="{2A73577F-2C2A-81E2-51BD-765DBE86DDE1}"/>
              </a:ext>
            </a:extLst>
          </p:cNvPr>
          <p:cNvCxnSpPr/>
          <p:nvPr/>
        </p:nvCxnSpPr>
        <p:spPr>
          <a:xfrm flipH="1">
            <a:off x="8825850" y="2808152"/>
            <a:ext cx="9687" cy="4605601"/>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D3329BDA-0B9F-E507-87AA-44ECF94B8EB8}"/>
              </a:ext>
            </a:extLst>
          </p:cNvPr>
          <p:cNvCxnSpPr>
            <a:cxnSpLocks/>
          </p:cNvCxnSpPr>
          <p:nvPr/>
        </p:nvCxnSpPr>
        <p:spPr>
          <a:xfrm flipH="1" flipV="1">
            <a:off x="8832715" y="2807238"/>
            <a:ext cx="6423377" cy="16933"/>
          </a:xfrm>
          <a:prstGeom prst="straightConnector1">
            <a:avLst/>
          </a:prstGeom>
          <a:ln/>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96CB40AE-F626-1086-925B-ADB1766196F0}"/>
              </a:ext>
            </a:extLst>
          </p:cNvPr>
          <p:cNvPicPr>
            <a:picLocks noChangeAspect="1"/>
          </p:cNvPicPr>
          <p:nvPr/>
        </p:nvPicPr>
        <p:blipFill>
          <a:blip r:embed="rId4"/>
          <a:stretch>
            <a:fillRect/>
          </a:stretch>
        </p:blipFill>
        <p:spPr>
          <a:xfrm>
            <a:off x="4912091" y="3491242"/>
            <a:ext cx="3775675" cy="2244344"/>
          </a:xfrm>
          <a:prstGeom prst="rect">
            <a:avLst/>
          </a:prstGeom>
        </p:spPr>
      </p:pic>
    </p:spTree>
    <p:extLst>
      <p:ext uri="{BB962C8B-B14F-4D97-AF65-F5344CB8AC3E}">
        <p14:creationId xmlns:p14="http://schemas.microsoft.com/office/powerpoint/2010/main" val="3816208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7672"/>
            <a:ext cx="10515600" cy="1221662"/>
          </a:xfrm>
        </p:spPr>
        <p:txBody>
          <a:bodyPr>
            <a:normAutofit/>
          </a:bodyPr>
          <a:lstStyle/>
          <a:p>
            <a:pPr algn="ctr"/>
            <a:r>
              <a:rPr lang="en-US" sz="1600">
                <a:solidFill>
                  <a:srgbClr val="24272A"/>
                </a:solidFill>
              </a:rPr>
              <a:t>Maintenance Duration PMS Model Demo</a:t>
            </a:r>
            <a:endParaRPr lang="en-US"/>
          </a:p>
        </p:txBody>
      </p:sp>
      <p:sp>
        <p:nvSpPr>
          <p:cNvPr id="5" name="Slide Number Placeholder 4"/>
          <p:cNvSpPr>
            <a:spLocks noGrp="1"/>
          </p:cNvSpPr>
          <p:nvPr>
            <p:ph type="sldNum" sz="quarter" idx="4"/>
          </p:nvPr>
        </p:nvSpPr>
        <p:spPr/>
        <p:txBody>
          <a:bodyPr/>
          <a:lstStyle/>
          <a:p>
            <a:fld id="{DD6CD327-7318-4751-BA24-A1FB7777200C}" type="slidenum">
              <a:rPr lang="en-US" smtClean="0"/>
              <a:pPr/>
              <a:t>16</a:t>
            </a:fld>
            <a:endParaRPr lang="en-US"/>
          </a:p>
        </p:txBody>
      </p:sp>
      <p:pic>
        <p:nvPicPr>
          <p:cNvPr id="2" name="Picture 1">
            <a:extLst>
              <a:ext uri="{FF2B5EF4-FFF2-40B4-BE49-F238E27FC236}">
                <a16:creationId xmlns:a16="http://schemas.microsoft.com/office/drawing/2014/main" id="{D14201D2-5357-D588-B0D4-E0F6864C5924}"/>
              </a:ext>
            </a:extLst>
          </p:cNvPr>
          <p:cNvPicPr>
            <a:picLocks noChangeAspect="1"/>
          </p:cNvPicPr>
          <p:nvPr/>
        </p:nvPicPr>
        <p:blipFill>
          <a:blip r:embed="rId2"/>
          <a:stretch>
            <a:fillRect/>
          </a:stretch>
        </p:blipFill>
        <p:spPr>
          <a:xfrm>
            <a:off x="231099" y="5040730"/>
            <a:ext cx="11736050" cy="1067477"/>
          </a:xfrm>
          <a:prstGeom prst="rect">
            <a:avLst/>
          </a:prstGeom>
        </p:spPr>
      </p:pic>
      <p:graphicFrame>
        <p:nvGraphicFramePr>
          <p:cNvPr id="3" name="Table 2">
            <a:extLst>
              <a:ext uri="{FF2B5EF4-FFF2-40B4-BE49-F238E27FC236}">
                <a16:creationId xmlns:a16="http://schemas.microsoft.com/office/drawing/2014/main" id="{79E73B84-E9ED-EB6D-DB2C-7C0FBBCD41C0}"/>
              </a:ext>
            </a:extLst>
          </p:cNvPr>
          <p:cNvGraphicFramePr>
            <a:graphicFrameLocks noGrp="1"/>
          </p:cNvGraphicFramePr>
          <p:nvPr>
            <p:extLst>
              <p:ext uri="{D42A27DB-BD31-4B8C-83A1-F6EECF244321}">
                <p14:modId xmlns:p14="http://schemas.microsoft.com/office/powerpoint/2010/main" val="745283030"/>
              </p:ext>
            </p:extLst>
          </p:nvPr>
        </p:nvGraphicFramePr>
        <p:xfrm>
          <a:off x="2515286" y="493370"/>
          <a:ext cx="7161428" cy="4547360"/>
        </p:xfrm>
        <a:graphic>
          <a:graphicData uri="http://schemas.openxmlformats.org/drawingml/2006/table">
            <a:tbl>
              <a:tblPr firstRow="1" bandRow="1">
                <a:tableStyleId>{5C22544A-7EE6-4342-B048-85BDC9FD1C3A}</a:tableStyleId>
              </a:tblPr>
              <a:tblGrid>
                <a:gridCol w="3580714">
                  <a:extLst>
                    <a:ext uri="{9D8B030D-6E8A-4147-A177-3AD203B41FA5}">
                      <a16:colId xmlns:a16="http://schemas.microsoft.com/office/drawing/2014/main" val="3807643022"/>
                    </a:ext>
                  </a:extLst>
                </a:gridCol>
                <a:gridCol w="3580714">
                  <a:extLst>
                    <a:ext uri="{9D8B030D-6E8A-4147-A177-3AD203B41FA5}">
                      <a16:colId xmlns:a16="http://schemas.microsoft.com/office/drawing/2014/main" val="4138175415"/>
                    </a:ext>
                  </a:extLst>
                </a:gridCol>
              </a:tblGrid>
              <a:tr h="302560">
                <a:tc>
                  <a:txBody>
                    <a:bodyPr/>
                    <a:lstStyle/>
                    <a:p>
                      <a:r>
                        <a:rPr lang="en-US" sz="1100"/>
                        <a:t>Column</a:t>
                      </a:r>
                    </a:p>
                  </a:txBody>
                  <a:tcPr/>
                </a:tc>
                <a:tc>
                  <a:txBody>
                    <a:bodyPr/>
                    <a:lstStyle/>
                    <a:p>
                      <a:r>
                        <a:rPr lang="en-US" sz="1100"/>
                        <a:t>Value</a:t>
                      </a:r>
                    </a:p>
                  </a:txBody>
                  <a:tcPr/>
                </a:tc>
                <a:extLst>
                  <a:ext uri="{0D108BD9-81ED-4DB2-BD59-A6C34878D82A}">
                    <a16:rowId xmlns:a16="http://schemas.microsoft.com/office/drawing/2014/main" val="401518319"/>
                  </a:ext>
                </a:extLst>
              </a:tr>
              <a:tr h="302560">
                <a:tc>
                  <a:txBody>
                    <a:bodyPr/>
                    <a:lstStyle/>
                    <a:p>
                      <a:r>
                        <a:rPr lang="en-US" sz="1100">
                          <a:ea typeface="+mn-lt"/>
                          <a:cs typeface="+mn-lt"/>
                        </a:rPr>
                        <a:t>Expanded Ship Work Breakdown Structure</a:t>
                      </a:r>
                      <a:endParaRPr lang="en-US" sz="1100"/>
                    </a:p>
                  </a:txBody>
                  <a:tcPr/>
                </a:tc>
                <a:tc>
                  <a:txBody>
                    <a:bodyPr/>
                    <a:lstStyle/>
                    <a:p>
                      <a:r>
                        <a:rPr lang="en-US" sz="1100"/>
                        <a:t>51211</a:t>
                      </a:r>
                    </a:p>
                  </a:txBody>
                  <a:tcPr/>
                </a:tc>
                <a:extLst>
                  <a:ext uri="{0D108BD9-81ED-4DB2-BD59-A6C34878D82A}">
                    <a16:rowId xmlns:a16="http://schemas.microsoft.com/office/drawing/2014/main" val="857113391"/>
                  </a:ext>
                </a:extLst>
              </a:tr>
              <a:tr h="302560">
                <a:tc>
                  <a:txBody>
                    <a:bodyPr/>
                    <a:lstStyle/>
                    <a:p>
                      <a:r>
                        <a:rPr lang="en-US" sz="1100">
                          <a:ea typeface="+mn-lt"/>
                          <a:cs typeface="+mn-lt"/>
                        </a:rPr>
                        <a:t>Availability Code</a:t>
                      </a:r>
                      <a:endParaRPr lang="en-US" sz="1100"/>
                    </a:p>
                  </a:txBody>
                  <a:tcPr/>
                </a:tc>
                <a:tc>
                  <a:txBody>
                    <a:bodyPr/>
                    <a:lstStyle/>
                    <a:p>
                      <a:r>
                        <a:rPr lang="en-US" sz="1100"/>
                        <a:t>4</a:t>
                      </a:r>
                    </a:p>
                  </a:txBody>
                  <a:tcPr/>
                </a:tc>
                <a:extLst>
                  <a:ext uri="{0D108BD9-81ED-4DB2-BD59-A6C34878D82A}">
                    <a16:rowId xmlns:a16="http://schemas.microsoft.com/office/drawing/2014/main" val="3176259240"/>
                  </a:ext>
                </a:extLst>
              </a:tr>
              <a:tr h="302560">
                <a:tc>
                  <a:txBody>
                    <a:bodyPr/>
                    <a:lstStyle/>
                    <a:p>
                      <a:r>
                        <a:rPr lang="en-US" sz="1100">
                          <a:ea typeface="+mn-lt"/>
                          <a:cs typeface="+mn-lt"/>
                        </a:rPr>
                        <a:t>Reason for Maintenance Deferral</a:t>
                      </a:r>
                      <a:endParaRPr lang="en-US" sz="1100"/>
                    </a:p>
                  </a:txBody>
                  <a:tcPr/>
                </a:tc>
                <a:tc>
                  <a:txBody>
                    <a:bodyPr/>
                    <a:lstStyle/>
                    <a:p>
                      <a:r>
                        <a:rPr lang="en-US" sz="1100"/>
                        <a:t>due ship force work priority</a:t>
                      </a:r>
                      <a:endParaRPr lang="en-US"/>
                    </a:p>
                  </a:txBody>
                  <a:tcPr/>
                </a:tc>
                <a:extLst>
                  <a:ext uri="{0D108BD9-81ED-4DB2-BD59-A6C34878D82A}">
                    <a16:rowId xmlns:a16="http://schemas.microsoft.com/office/drawing/2014/main" val="3809682434"/>
                  </a:ext>
                </a:extLst>
              </a:tr>
              <a:tr h="302560">
                <a:tc>
                  <a:txBody>
                    <a:bodyPr/>
                    <a:lstStyle/>
                    <a:p>
                      <a:r>
                        <a:rPr lang="en-US" sz="1100">
                          <a:ea typeface="+mn-lt"/>
                          <a:cs typeface="+mn-lt"/>
                        </a:rPr>
                        <a:t>Supply Quantity</a:t>
                      </a:r>
                      <a:endParaRPr lang="en-US" sz="1100"/>
                    </a:p>
                  </a:txBody>
                  <a:tcPr/>
                </a:tc>
                <a:tc>
                  <a:txBody>
                    <a:bodyPr/>
                    <a:lstStyle/>
                    <a:p>
                      <a:r>
                        <a:rPr lang="en-US" sz="1100"/>
                        <a:t>1</a:t>
                      </a:r>
                    </a:p>
                  </a:txBody>
                  <a:tcPr/>
                </a:tc>
                <a:extLst>
                  <a:ext uri="{0D108BD9-81ED-4DB2-BD59-A6C34878D82A}">
                    <a16:rowId xmlns:a16="http://schemas.microsoft.com/office/drawing/2014/main" val="1798630846"/>
                  </a:ext>
                </a:extLst>
              </a:tr>
              <a:tr h="302560">
                <a:tc>
                  <a:txBody>
                    <a:bodyPr/>
                    <a:lstStyle/>
                    <a:p>
                      <a:r>
                        <a:rPr lang="en-US" sz="1100">
                          <a:ea typeface="+mn-lt"/>
                          <a:cs typeface="+mn-lt"/>
                        </a:rPr>
                        <a:t>Days between Order and Receipt</a:t>
                      </a:r>
                      <a:endParaRPr lang="en-US" sz="1100"/>
                    </a:p>
                  </a:txBody>
                  <a:tcPr/>
                </a:tc>
                <a:tc>
                  <a:txBody>
                    <a:bodyPr/>
                    <a:lstStyle/>
                    <a:p>
                      <a:r>
                        <a:rPr lang="en-US" sz="1100"/>
                        <a:t>72</a:t>
                      </a:r>
                    </a:p>
                  </a:txBody>
                  <a:tcPr/>
                </a:tc>
                <a:extLst>
                  <a:ext uri="{0D108BD9-81ED-4DB2-BD59-A6C34878D82A}">
                    <a16:rowId xmlns:a16="http://schemas.microsoft.com/office/drawing/2014/main" val="3345812687"/>
                  </a:ext>
                </a:extLst>
              </a:tr>
              <a:tr h="302560">
                <a:tc>
                  <a:txBody>
                    <a:bodyPr/>
                    <a:lstStyle/>
                    <a:p>
                      <a:r>
                        <a:rPr lang="en-US" sz="1100">
                          <a:ea typeface="+mn-lt"/>
                          <a:cs typeface="+mn-lt"/>
                        </a:rPr>
                        <a:t>Total Material Cost (Log)                                         </a:t>
                      </a:r>
                      <a:endParaRPr lang="en-US" sz="1100"/>
                    </a:p>
                  </a:txBody>
                  <a:tcPr/>
                </a:tc>
                <a:tc>
                  <a:txBody>
                    <a:bodyPr/>
                    <a:lstStyle/>
                    <a:p>
                      <a:r>
                        <a:rPr lang="en-US" sz="1100"/>
                        <a:t>3.3721</a:t>
                      </a:r>
                    </a:p>
                  </a:txBody>
                  <a:tcPr/>
                </a:tc>
                <a:extLst>
                  <a:ext uri="{0D108BD9-81ED-4DB2-BD59-A6C34878D82A}">
                    <a16:rowId xmlns:a16="http://schemas.microsoft.com/office/drawing/2014/main" val="2055559232"/>
                  </a:ext>
                </a:extLst>
              </a:tr>
              <a:tr h="348151">
                <a:tc>
                  <a:txBody>
                    <a:bodyPr/>
                    <a:lstStyle/>
                    <a:p>
                      <a:r>
                        <a:rPr lang="en-US" sz="1100">
                          <a:ea typeface="+mn-lt"/>
                          <a:cs typeface="+mn-lt"/>
                        </a:rPr>
                        <a:t>Fan Related Issue (1: related, 0: unrelated)                                              </a:t>
                      </a:r>
                      <a:endParaRPr lang="en-US" sz="1100"/>
                    </a:p>
                  </a:txBody>
                  <a:tcPr/>
                </a:tc>
                <a:tc>
                  <a:txBody>
                    <a:bodyPr/>
                    <a:lstStyle/>
                    <a:p>
                      <a:r>
                        <a:rPr lang="en-US" sz="1100"/>
                        <a:t>0</a:t>
                      </a:r>
                    </a:p>
                  </a:txBody>
                  <a:tcPr/>
                </a:tc>
                <a:extLst>
                  <a:ext uri="{0D108BD9-81ED-4DB2-BD59-A6C34878D82A}">
                    <a16:rowId xmlns:a16="http://schemas.microsoft.com/office/drawing/2014/main" val="3764852629"/>
                  </a:ext>
                </a:extLst>
              </a:tr>
              <a:tr h="302560">
                <a:tc>
                  <a:txBody>
                    <a:bodyPr/>
                    <a:lstStyle/>
                    <a:p>
                      <a:r>
                        <a:rPr lang="en-US" sz="1100"/>
                        <a:t>Action Taken Code</a:t>
                      </a:r>
                    </a:p>
                  </a:txBody>
                  <a:tcPr/>
                </a:tc>
                <a:tc>
                  <a:txBody>
                    <a:bodyPr/>
                    <a:lstStyle/>
                    <a:p>
                      <a:r>
                        <a:rPr lang="en-US" sz="1100"/>
                        <a:t>1</a:t>
                      </a:r>
                    </a:p>
                  </a:txBody>
                  <a:tcPr/>
                </a:tc>
                <a:extLst>
                  <a:ext uri="{0D108BD9-81ED-4DB2-BD59-A6C34878D82A}">
                    <a16:rowId xmlns:a16="http://schemas.microsoft.com/office/drawing/2014/main" val="2265701184"/>
                  </a:ext>
                </a:extLst>
              </a:tr>
              <a:tr h="302560">
                <a:tc>
                  <a:txBody>
                    <a:bodyPr/>
                    <a:lstStyle/>
                    <a:p>
                      <a:r>
                        <a:rPr lang="en-US" sz="1100"/>
                        <a:t>Discovery Description</a:t>
                      </a:r>
                    </a:p>
                  </a:txBody>
                  <a:tcPr/>
                </a:tc>
                <a:tc>
                  <a:txBody>
                    <a:bodyPr/>
                    <a:lstStyle/>
                    <a:p>
                      <a:r>
                        <a:rPr lang="en-US" sz="1100"/>
                        <a:t>no failure, </a:t>
                      </a:r>
                      <a:r>
                        <a:rPr lang="en-US" sz="1100" err="1"/>
                        <a:t>pms</a:t>
                      </a:r>
                      <a:r>
                        <a:rPr lang="en-US" sz="1100"/>
                        <a:t> accomplishment only</a:t>
                      </a:r>
                    </a:p>
                  </a:txBody>
                  <a:tcPr/>
                </a:tc>
                <a:extLst>
                  <a:ext uri="{0D108BD9-81ED-4DB2-BD59-A6C34878D82A}">
                    <a16:rowId xmlns:a16="http://schemas.microsoft.com/office/drawing/2014/main" val="2270503803"/>
                  </a:ext>
                </a:extLst>
              </a:tr>
              <a:tr h="302560">
                <a:tc>
                  <a:txBody>
                    <a:bodyPr/>
                    <a:lstStyle/>
                    <a:p>
                      <a:r>
                        <a:rPr lang="en-US" sz="1100"/>
                        <a:t>Filter related Issue (1:related, 0:unrelated</a:t>
                      </a:r>
                    </a:p>
                  </a:txBody>
                  <a:tcPr/>
                </a:tc>
                <a:tc>
                  <a:txBody>
                    <a:bodyPr/>
                    <a:lstStyle/>
                    <a:p>
                      <a:r>
                        <a:rPr lang="en-US" sz="1100"/>
                        <a:t>0</a:t>
                      </a:r>
                    </a:p>
                  </a:txBody>
                  <a:tcPr/>
                </a:tc>
                <a:extLst>
                  <a:ext uri="{0D108BD9-81ED-4DB2-BD59-A6C34878D82A}">
                    <a16:rowId xmlns:a16="http://schemas.microsoft.com/office/drawing/2014/main" val="1103449491"/>
                  </a:ext>
                </a:extLst>
              </a:tr>
              <a:tr h="302560">
                <a:tc>
                  <a:txBody>
                    <a:bodyPr/>
                    <a:lstStyle/>
                    <a:p>
                      <a:r>
                        <a:rPr lang="en-US" sz="1100">
                          <a:ea typeface="+mn-lt"/>
                          <a:cs typeface="+mn-lt"/>
                        </a:rPr>
                        <a:t>Replacement Related Issue (1: related, 0: unrelated)</a:t>
                      </a:r>
                      <a:endParaRPr lang="en-US" sz="1100"/>
                    </a:p>
                  </a:txBody>
                  <a:tcPr/>
                </a:tc>
                <a:tc>
                  <a:txBody>
                    <a:bodyPr/>
                    <a:lstStyle/>
                    <a:p>
                      <a:r>
                        <a:rPr lang="en-US" sz="1100"/>
                        <a:t>1</a:t>
                      </a:r>
                    </a:p>
                  </a:txBody>
                  <a:tcPr/>
                </a:tc>
                <a:extLst>
                  <a:ext uri="{0D108BD9-81ED-4DB2-BD59-A6C34878D82A}">
                    <a16:rowId xmlns:a16="http://schemas.microsoft.com/office/drawing/2014/main" val="1315073766"/>
                  </a:ext>
                </a:extLst>
              </a:tr>
              <a:tr h="302560">
                <a:tc>
                  <a:txBody>
                    <a:bodyPr/>
                    <a:lstStyle/>
                    <a:p>
                      <a:r>
                        <a:rPr lang="en-US" sz="1100">
                          <a:ea typeface="+mn-lt"/>
                          <a:cs typeface="+mn-lt"/>
                        </a:rPr>
                        <a:t>Location Code 4 (Last Letter)</a:t>
                      </a:r>
                      <a:endParaRPr lang="en-US" sz="1100"/>
                    </a:p>
                  </a:txBody>
                  <a:tcPr/>
                </a:tc>
                <a:tc>
                  <a:txBody>
                    <a:bodyPr/>
                    <a:lstStyle/>
                    <a:p>
                      <a:r>
                        <a:rPr lang="en-US" sz="1100"/>
                        <a:t>Q</a:t>
                      </a:r>
                    </a:p>
                  </a:txBody>
                  <a:tcPr/>
                </a:tc>
                <a:extLst>
                  <a:ext uri="{0D108BD9-81ED-4DB2-BD59-A6C34878D82A}">
                    <a16:rowId xmlns:a16="http://schemas.microsoft.com/office/drawing/2014/main" val="2774466611"/>
                  </a:ext>
                </a:extLst>
              </a:tr>
              <a:tr h="302560">
                <a:tc>
                  <a:txBody>
                    <a:bodyPr/>
                    <a:lstStyle/>
                    <a:p>
                      <a:r>
                        <a:rPr lang="en-US" sz="1800" b="1">
                          <a:highlight>
                            <a:srgbClr val="FFFF00"/>
                          </a:highlight>
                          <a:ea typeface="+mn-lt"/>
                          <a:cs typeface="+mn-lt"/>
                        </a:rPr>
                        <a:t>Maintenance Duration</a:t>
                      </a:r>
                      <a:endParaRPr lang="en-US" sz="1800"/>
                    </a:p>
                  </a:txBody>
                  <a:tcPr/>
                </a:tc>
                <a:tc>
                  <a:txBody>
                    <a:bodyPr/>
                    <a:lstStyle/>
                    <a:p>
                      <a:r>
                        <a:rPr lang="en-US" sz="1800" b="1">
                          <a:highlight>
                            <a:srgbClr val="FFFF00"/>
                          </a:highlight>
                          <a:ea typeface="+mn-lt"/>
                          <a:cs typeface="+mn-lt"/>
                        </a:rPr>
                        <a:t>152 Days</a:t>
                      </a:r>
                      <a:endParaRPr lang="en-US" sz="1800"/>
                    </a:p>
                  </a:txBody>
                  <a:tcPr/>
                </a:tc>
                <a:extLst>
                  <a:ext uri="{0D108BD9-81ED-4DB2-BD59-A6C34878D82A}">
                    <a16:rowId xmlns:a16="http://schemas.microsoft.com/office/drawing/2014/main" val="2508372847"/>
                  </a:ext>
                </a:extLst>
              </a:tr>
            </a:tbl>
          </a:graphicData>
        </a:graphic>
      </p:graphicFrame>
    </p:spTree>
    <p:extLst>
      <p:ext uri="{BB962C8B-B14F-4D97-AF65-F5344CB8AC3E}">
        <p14:creationId xmlns:p14="http://schemas.microsoft.com/office/powerpoint/2010/main" val="1813442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9C61-F7C6-80D0-13E5-5E3BD621AB81}"/>
              </a:ext>
            </a:extLst>
          </p:cNvPr>
          <p:cNvSpPr>
            <a:spLocks noGrp="1"/>
          </p:cNvSpPr>
          <p:nvPr>
            <p:ph type="title"/>
          </p:nvPr>
        </p:nvSpPr>
        <p:spPr/>
        <p:txBody>
          <a:bodyPr/>
          <a:lstStyle/>
          <a:p>
            <a:r>
              <a:rPr lang="en-US"/>
              <a:t>Other ML techniques used</a:t>
            </a:r>
          </a:p>
        </p:txBody>
      </p:sp>
      <p:sp>
        <p:nvSpPr>
          <p:cNvPr id="3" name="Content Placeholder 2">
            <a:extLst>
              <a:ext uri="{FF2B5EF4-FFF2-40B4-BE49-F238E27FC236}">
                <a16:creationId xmlns:a16="http://schemas.microsoft.com/office/drawing/2014/main" id="{0B312247-6344-F043-4EE7-9BD94C3D5372}"/>
              </a:ext>
            </a:extLst>
          </p:cNvPr>
          <p:cNvSpPr>
            <a:spLocks noGrp="1"/>
          </p:cNvSpPr>
          <p:nvPr>
            <p:ph idx="1"/>
          </p:nvPr>
        </p:nvSpPr>
        <p:spPr>
          <a:xfrm>
            <a:off x="303508" y="1819189"/>
            <a:ext cx="6417366" cy="4351338"/>
          </a:xfrm>
        </p:spPr>
        <p:txBody>
          <a:bodyPr>
            <a:normAutofit fontScale="92500" lnSpcReduction="20000"/>
          </a:bodyPr>
          <a:lstStyle/>
          <a:p>
            <a:pPr marL="0" indent="0">
              <a:buNone/>
            </a:pPr>
            <a:r>
              <a:rPr lang="en-US" b="1"/>
              <a:t>K-means Clustering</a:t>
            </a:r>
          </a:p>
          <a:p>
            <a:pPr lvl="1"/>
            <a:r>
              <a:rPr lang="en-US"/>
              <a:t>Unsupervised machine learning that clusters data points into the same categories</a:t>
            </a:r>
          </a:p>
          <a:p>
            <a:pPr lvl="1"/>
            <a:r>
              <a:rPr lang="en-US"/>
              <a:t>To overcome barrier of lacking ground truth (let the data categorize itself)</a:t>
            </a:r>
          </a:p>
          <a:p>
            <a:pPr lvl="1"/>
            <a:r>
              <a:rPr lang="en-US"/>
              <a:t>Benefit: Better insight and understanding in the nature of the data and HVAC systems</a:t>
            </a:r>
          </a:p>
          <a:p>
            <a:pPr marL="457200" lvl="1" indent="0">
              <a:buNone/>
            </a:pPr>
            <a:endParaRPr lang="en-US"/>
          </a:p>
          <a:p>
            <a:pPr marL="457200" lvl="1" indent="0">
              <a:buNone/>
            </a:pPr>
            <a:endParaRPr lang="en-US"/>
          </a:p>
          <a:p>
            <a:pPr marL="0" indent="0">
              <a:buNone/>
            </a:pPr>
            <a:r>
              <a:rPr lang="en-US" b="1"/>
              <a:t>Doc2Vec Model</a:t>
            </a:r>
          </a:p>
          <a:p>
            <a:pPr lvl="1"/>
            <a:r>
              <a:rPr lang="en-US"/>
              <a:t>Explored potential in harnessing the model to enhance the search capabilities of HVAC jobs data</a:t>
            </a:r>
          </a:p>
          <a:p>
            <a:pPr lvl="1"/>
            <a:r>
              <a:rPr lang="en-US"/>
              <a:t>Principle: Similar jobs will have similar vector representations</a:t>
            </a:r>
          </a:p>
          <a:p>
            <a:pPr lvl="1"/>
            <a:r>
              <a:rPr lang="en-US"/>
              <a:t>Benefit: Searching similar jobs from the past can help problem-solve future jobs</a:t>
            </a:r>
          </a:p>
        </p:txBody>
      </p:sp>
      <p:sp>
        <p:nvSpPr>
          <p:cNvPr id="4" name="Slide Number Placeholder 3">
            <a:extLst>
              <a:ext uri="{FF2B5EF4-FFF2-40B4-BE49-F238E27FC236}">
                <a16:creationId xmlns:a16="http://schemas.microsoft.com/office/drawing/2014/main" id="{1F9120FF-3C8C-C13C-46CE-1CACED19D0FB}"/>
              </a:ext>
            </a:extLst>
          </p:cNvPr>
          <p:cNvSpPr>
            <a:spLocks noGrp="1"/>
          </p:cNvSpPr>
          <p:nvPr>
            <p:ph type="sldNum" sz="quarter" idx="4"/>
          </p:nvPr>
        </p:nvSpPr>
        <p:spPr/>
        <p:txBody>
          <a:bodyPr/>
          <a:lstStyle/>
          <a:p>
            <a:fld id="{DD6CD327-7318-4751-BA24-A1FB7777200C}" type="slidenum">
              <a:rPr lang="en-US" smtClean="0"/>
              <a:pPr/>
              <a:t>17</a:t>
            </a:fld>
            <a:endParaRPr lang="en-US"/>
          </a:p>
        </p:txBody>
      </p:sp>
      <p:pic>
        <p:nvPicPr>
          <p:cNvPr id="6" name="Picture 5" descr="Chart, scatter chart&#10;&#10;Description automatically generated">
            <a:extLst>
              <a:ext uri="{FF2B5EF4-FFF2-40B4-BE49-F238E27FC236}">
                <a16:creationId xmlns:a16="http://schemas.microsoft.com/office/drawing/2014/main" id="{79BD71F1-F850-7193-EE40-06861C3B2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189" y="1457046"/>
            <a:ext cx="2960625" cy="2466587"/>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D81B0C8E-A815-BAF7-1C7E-8CAE60651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895" y="4161500"/>
            <a:ext cx="3705035" cy="2478908"/>
          </a:xfrm>
          <a:prstGeom prst="rect">
            <a:avLst/>
          </a:prstGeom>
        </p:spPr>
      </p:pic>
    </p:spTree>
    <p:extLst>
      <p:ext uri="{BB962C8B-B14F-4D97-AF65-F5344CB8AC3E}">
        <p14:creationId xmlns:p14="http://schemas.microsoft.com/office/powerpoint/2010/main" val="2513469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CFD-D2B7-BB9F-C726-168D6E7273EA}"/>
              </a:ext>
            </a:extLst>
          </p:cNvPr>
          <p:cNvSpPr>
            <a:spLocks noGrp="1"/>
          </p:cNvSpPr>
          <p:nvPr>
            <p:ph type="title"/>
          </p:nvPr>
        </p:nvSpPr>
        <p:spPr/>
        <p:txBody>
          <a:bodyPr>
            <a:normAutofit fontScale="90000"/>
          </a:bodyPr>
          <a:lstStyle/>
          <a:p>
            <a:r>
              <a:rPr lang="en-US"/>
              <a:t>Custom Named Entity Recognition (NER) Model</a:t>
            </a:r>
          </a:p>
        </p:txBody>
      </p:sp>
      <p:sp>
        <p:nvSpPr>
          <p:cNvPr id="3" name="Content Placeholder 2">
            <a:extLst>
              <a:ext uri="{FF2B5EF4-FFF2-40B4-BE49-F238E27FC236}">
                <a16:creationId xmlns:a16="http://schemas.microsoft.com/office/drawing/2014/main" id="{B8525D25-23FF-F780-321E-DBA7D1E87300}"/>
              </a:ext>
            </a:extLst>
          </p:cNvPr>
          <p:cNvSpPr>
            <a:spLocks noGrp="1"/>
          </p:cNvSpPr>
          <p:nvPr>
            <p:ph idx="1"/>
          </p:nvPr>
        </p:nvSpPr>
        <p:spPr>
          <a:xfrm>
            <a:off x="838200" y="1372712"/>
            <a:ext cx="10515600" cy="4351338"/>
          </a:xfrm>
        </p:spPr>
        <p:txBody>
          <a:bodyPr vert="horz" lIns="91440" tIns="45720" rIns="91440" bIns="45720" rtlCol="0" anchor="t">
            <a:normAutofit/>
          </a:bodyPr>
          <a:lstStyle/>
          <a:p>
            <a:pPr marL="0" indent="0">
              <a:buNone/>
            </a:pPr>
            <a:endParaRPr lang="en-US"/>
          </a:p>
          <a:p>
            <a:r>
              <a:rPr lang="en-US"/>
              <a:t>Allows us to extract information from narrative columns that can be interpreted by a Machine Learning model as a categorical feature</a:t>
            </a:r>
          </a:p>
          <a:p>
            <a:r>
              <a:rPr lang="en-US"/>
              <a:t>Identifies entities within a free form text column</a:t>
            </a:r>
          </a:p>
          <a:p>
            <a:r>
              <a:rPr lang="en-US"/>
              <a:t>Engineered PART  and CONDITION column using NER results</a:t>
            </a:r>
          </a:p>
        </p:txBody>
      </p:sp>
      <p:sp>
        <p:nvSpPr>
          <p:cNvPr id="4" name="Slide Number Placeholder 3">
            <a:extLst>
              <a:ext uri="{FF2B5EF4-FFF2-40B4-BE49-F238E27FC236}">
                <a16:creationId xmlns:a16="http://schemas.microsoft.com/office/drawing/2014/main" id="{27FA244C-AA35-F838-6945-9F351E3EE79A}"/>
              </a:ext>
            </a:extLst>
          </p:cNvPr>
          <p:cNvSpPr>
            <a:spLocks noGrp="1"/>
          </p:cNvSpPr>
          <p:nvPr>
            <p:ph type="sldNum" sz="quarter" idx="4"/>
          </p:nvPr>
        </p:nvSpPr>
        <p:spPr/>
        <p:txBody>
          <a:bodyPr/>
          <a:lstStyle/>
          <a:p>
            <a:fld id="{DD6CD327-7318-4751-BA24-A1FB7777200C}" type="slidenum">
              <a:rPr lang="en-US" smtClean="0"/>
              <a:pPr/>
              <a:t>18</a:t>
            </a:fld>
            <a:endParaRPr lang="en-US"/>
          </a:p>
        </p:txBody>
      </p:sp>
      <p:pic>
        <p:nvPicPr>
          <p:cNvPr id="5" name="Picture 4">
            <a:extLst>
              <a:ext uri="{FF2B5EF4-FFF2-40B4-BE49-F238E27FC236}">
                <a16:creationId xmlns:a16="http://schemas.microsoft.com/office/drawing/2014/main" id="{0A2C9D3D-E965-CA8E-6A51-BF6146DA6046}"/>
              </a:ext>
            </a:extLst>
          </p:cNvPr>
          <p:cNvPicPr>
            <a:picLocks noChangeAspect="1"/>
          </p:cNvPicPr>
          <p:nvPr/>
        </p:nvPicPr>
        <p:blipFill>
          <a:blip r:embed="rId2"/>
          <a:stretch>
            <a:fillRect/>
          </a:stretch>
        </p:blipFill>
        <p:spPr>
          <a:xfrm>
            <a:off x="168639" y="3993680"/>
            <a:ext cx="11860968" cy="931789"/>
          </a:xfrm>
          <a:prstGeom prst="rect">
            <a:avLst/>
          </a:prstGeom>
        </p:spPr>
      </p:pic>
    </p:spTree>
    <p:extLst>
      <p:ext uri="{BB962C8B-B14F-4D97-AF65-F5344CB8AC3E}">
        <p14:creationId xmlns:p14="http://schemas.microsoft.com/office/powerpoint/2010/main" val="3286885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62AC-2C4C-57E9-8175-33CEE212CDA7}"/>
              </a:ext>
            </a:extLst>
          </p:cNvPr>
          <p:cNvSpPr>
            <a:spLocks noGrp="1"/>
          </p:cNvSpPr>
          <p:nvPr>
            <p:ph type="title"/>
          </p:nvPr>
        </p:nvSpPr>
        <p:spPr/>
        <p:txBody>
          <a:bodyPr/>
          <a:lstStyle/>
          <a:p>
            <a:r>
              <a:rPr lang="en-US"/>
              <a:t>Takeaway Value</a:t>
            </a:r>
          </a:p>
        </p:txBody>
      </p:sp>
      <p:sp>
        <p:nvSpPr>
          <p:cNvPr id="3" name="Content Placeholder 2">
            <a:extLst>
              <a:ext uri="{FF2B5EF4-FFF2-40B4-BE49-F238E27FC236}">
                <a16:creationId xmlns:a16="http://schemas.microsoft.com/office/drawing/2014/main" id="{47AE5F18-6375-BC28-3C38-1505FB784C25}"/>
              </a:ext>
            </a:extLst>
          </p:cNvPr>
          <p:cNvSpPr>
            <a:spLocks noGrp="1"/>
          </p:cNvSpPr>
          <p:nvPr>
            <p:ph idx="1"/>
          </p:nvPr>
        </p:nvSpPr>
        <p:spPr/>
        <p:txBody>
          <a:bodyPr vert="horz" lIns="91440" tIns="45720" rIns="91440" bIns="45720" rtlCol="0" anchor="t">
            <a:normAutofit/>
          </a:bodyPr>
          <a:lstStyle/>
          <a:p>
            <a:pPr marL="0" indent="0">
              <a:buNone/>
            </a:pPr>
            <a:r>
              <a:rPr lang="en-US" b="1"/>
              <a:t>Random Forest Model Predicting Maintenance Duration</a:t>
            </a:r>
          </a:p>
          <a:p>
            <a:r>
              <a:rPr lang="en-US"/>
              <a:t>Data-driven insights relevant to planning/ scheduling new maintenance actions</a:t>
            </a:r>
          </a:p>
          <a:p>
            <a:r>
              <a:rPr lang="en-US"/>
              <a:t>Improved resource and personnel allocation</a:t>
            </a:r>
          </a:p>
          <a:p>
            <a:pPr marL="0" indent="0">
              <a:buNone/>
            </a:pPr>
            <a:r>
              <a:rPr lang="en-US" b="1"/>
              <a:t>Interactive Dashboard</a:t>
            </a:r>
            <a:endParaRPr lang="en-US"/>
          </a:p>
          <a:p>
            <a:r>
              <a:rPr lang="en-US"/>
              <a:t>Concise and easily interpretable summaries for maintenance jobs of interest</a:t>
            </a:r>
          </a:p>
          <a:p>
            <a:pPr marL="0" indent="0">
              <a:buNone/>
            </a:pPr>
            <a:endParaRPr lang="en-US"/>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B331F028-C2A1-A6F0-8E3C-714C98F01DB7}"/>
              </a:ext>
            </a:extLst>
          </p:cNvPr>
          <p:cNvSpPr>
            <a:spLocks noGrp="1"/>
          </p:cNvSpPr>
          <p:nvPr>
            <p:ph type="sldNum" sz="quarter" idx="4"/>
          </p:nvPr>
        </p:nvSpPr>
        <p:spPr/>
        <p:txBody>
          <a:bodyPr/>
          <a:lstStyle/>
          <a:p>
            <a:fld id="{DD6CD327-7318-4751-BA24-A1FB7777200C}" type="slidenum">
              <a:rPr lang="en-US" smtClean="0"/>
              <a:pPr/>
              <a:t>19</a:t>
            </a:fld>
            <a:endParaRPr lang="en-US"/>
          </a:p>
        </p:txBody>
      </p:sp>
    </p:spTree>
    <p:extLst>
      <p:ext uri="{BB962C8B-B14F-4D97-AF65-F5344CB8AC3E}">
        <p14:creationId xmlns:p14="http://schemas.microsoft.com/office/powerpoint/2010/main" val="128753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9E96-9466-764A-50ED-DC8BA06BFC5D}"/>
              </a:ext>
            </a:extLst>
          </p:cNvPr>
          <p:cNvSpPr>
            <a:spLocks noGrp="1"/>
          </p:cNvSpPr>
          <p:nvPr>
            <p:ph type="title"/>
          </p:nvPr>
        </p:nvSpPr>
        <p:spPr/>
        <p:txBody>
          <a:bodyPr/>
          <a:lstStyle/>
          <a:p>
            <a:r>
              <a:rPr lang="en-US"/>
              <a:t>Presentation Overview</a:t>
            </a:r>
          </a:p>
        </p:txBody>
      </p:sp>
      <p:sp>
        <p:nvSpPr>
          <p:cNvPr id="3" name="Content Placeholder 2">
            <a:extLst>
              <a:ext uri="{FF2B5EF4-FFF2-40B4-BE49-F238E27FC236}">
                <a16:creationId xmlns:a16="http://schemas.microsoft.com/office/drawing/2014/main" id="{1FBE5C33-8AF3-83E8-D47B-5A5CB49C2F79}"/>
              </a:ext>
            </a:extLst>
          </p:cNvPr>
          <p:cNvSpPr>
            <a:spLocks noGrp="1"/>
          </p:cNvSpPr>
          <p:nvPr>
            <p:ph idx="1"/>
          </p:nvPr>
        </p:nvSpPr>
        <p:spPr/>
        <p:txBody>
          <a:bodyPr>
            <a:normAutofit/>
          </a:bodyPr>
          <a:lstStyle/>
          <a:p>
            <a:r>
              <a:rPr lang="en-US"/>
              <a:t>Executive Summary</a:t>
            </a:r>
          </a:p>
          <a:p>
            <a:r>
              <a:rPr lang="en-US"/>
              <a:t>Preparing for Predictive Modeling</a:t>
            </a:r>
          </a:p>
          <a:p>
            <a:pPr lvl="1"/>
            <a:r>
              <a:rPr lang="en-US" sz="1600"/>
              <a:t>Data cleaning, Integration, Exploratory Data Analysis (EDA)</a:t>
            </a:r>
          </a:p>
          <a:p>
            <a:r>
              <a:rPr lang="en-US"/>
              <a:t>Predictive modeling and Dashboards</a:t>
            </a:r>
          </a:p>
          <a:p>
            <a:r>
              <a:rPr lang="en-US"/>
              <a:t>Takeaway</a:t>
            </a:r>
          </a:p>
          <a:p>
            <a:r>
              <a:rPr lang="en-US"/>
              <a:t>Skills/techniques learned</a:t>
            </a:r>
          </a:p>
          <a:p>
            <a:endParaRPr lang="en-US"/>
          </a:p>
        </p:txBody>
      </p:sp>
      <p:sp>
        <p:nvSpPr>
          <p:cNvPr id="4" name="Slide Number Placeholder 3">
            <a:extLst>
              <a:ext uri="{FF2B5EF4-FFF2-40B4-BE49-F238E27FC236}">
                <a16:creationId xmlns:a16="http://schemas.microsoft.com/office/drawing/2014/main" id="{DD8A9077-C92C-5B5B-05CA-E1E76F661B5E}"/>
              </a:ext>
            </a:extLst>
          </p:cNvPr>
          <p:cNvSpPr>
            <a:spLocks noGrp="1"/>
          </p:cNvSpPr>
          <p:nvPr>
            <p:ph type="sldNum" sz="quarter" idx="4"/>
          </p:nvPr>
        </p:nvSpPr>
        <p:spPr/>
        <p:txBody>
          <a:bodyPr/>
          <a:lstStyle/>
          <a:p>
            <a:fld id="{DD6CD327-7318-4751-BA24-A1FB7777200C}" type="slidenum">
              <a:rPr lang="en-US" smtClean="0"/>
              <a:pPr/>
              <a:t>2</a:t>
            </a:fld>
            <a:endParaRPr lang="en-US"/>
          </a:p>
        </p:txBody>
      </p:sp>
    </p:spTree>
    <p:extLst>
      <p:ext uri="{BB962C8B-B14F-4D97-AF65-F5344CB8AC3E}">
        <p14:creationId xmlns:p14="http://schemas.microsoft.com/office/powerpoint/2010/main" val="3645911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5F6-BECB-66E3-6CD1-ED3F01A68FF4}"/>
              </a:ext>
            </a:extLst>
          </p:cNvPr>
          <p:cNvSpPr>
            <a:spLocks noGrp="1"/>
          </p:cNvSpPr>
          <p:nvPr>
            <p:ph type="title"/>
          </p:nvPr>
        </p:nvSpPr>
        <p:spPr/>
        <p:txBody>
          <a:bodyPr/>
          <a:lstStyle/>
          <a:p>
            <a:r>
              <a:rPr lang="en-US"/>
              <a:t>Skills/Techniques Learned</a:t>
            </a:r>
          </a:p>
        </p:txBody>
      </p:sp>
      <p:sp>
        <p:nvSpPr>
          <p:cNvPr id="3" name="Content Placeholder 2">
            <a:extLst>
              <a:ext uri="{FF2B5EF4-FFF2-40B4-BE49-F238E27FC236}">
                <a16:creationId xmlns:a16="http://schemas.microsoft.com/office/drawing/2014/main" id="{A27F3D52-13DF-EFCB-8EB9-4B4CF02DAF72}"/>
              </a:ext>
            </a:extLst>
          </p:cNvPr>
          <p:cNvSpPr>
            <a:spLocks noGrp="1"/>
          </p:cNvSpPr>
          <p:nvPr>
            <p:ph idx="1"/>
          </p:nvPr>
        </p:nvSpPr>
        <p:spPr/>
        <p:txBody>
          <a:bodyPr vert="horz" lIns="91440" tIns="45720" rIns="91440" bIns="45720" rtlCol="0" anchor="t">
            <a:normAutofit/>
          </a:bodyPr>
          <a:lstStyle/>
          <a:p>
            <a:pPr marL="0" indent="0">
              <a:buNone/>
            </a:pPr>
            <a:r>
              <a:rPr lang="en-US" sz="1800" b="1"/>
              <a:t>Jeff</a:t>
            </a:r>
            <a:endParaRPr lang="en-US" sz="1800"/>
          </a:p>
          <a:p>
            <a:pPr lvl="1"/>
            <a:r>
              <a:rPr lang="en-US" sz="1400" b="1"/>
              <a:t>Natural Language Processing (NLP) Techniques including Named Entity Recognition (NER) and the Word2Vec algorithm</a:t>
            </a:r>
          </a:p>
          <a:p>
            <a:pPr lvl="1"/>
            <a:r>
              <a:rPr lang="en-US" sz="1400" b="1"/>
              <a:t>Feature Engineering and Data Preprocessing</a:t>
            </a:r>
          </a:p>
          <a:p>
            <a:pPr marL="0" indent="0">
              <a:buNone/>
            </a:pPr>
            <a:r>
              <a:rPr lang="en-US" sz="1800" b="1"/>
              <a:t>Jason</a:t>
            </a:r>
            <a:r>
              <a:rPr lang="en-US" sz="1800"/>
              <a:t> </a:t>
            </a:r>
          </a:p>
          <a:p>
            <a:pPr lvl="1"/>
            <a:r>
              <a:rPr lang="en-US" sz="1400" b="1"/>
              <a:t>Real-world datasets and learning how to create machine learning models</a:t>
            </a:r>
          </a:p>
          <a:p>
            <a:pPr lvl="1"/>
            <a:r>
              <a:rPr lang="en-US" sz="1400" b="1"/>
              <a:t>Essential teamwork skills and data wrangling/cleaning</a:t>
            </a:r>
          </a:p>
          <a:p>
            <a:pPr lvl="1"/>
            <a:endParaRPr lang="en-US" sz="1800"/>
          </a:p>
          <a:p>
            <a:pPr marL="0" indent="0">
              <a:buNone/>
            </a:pPr>
            <a:r>
              <a:rPr lang="en-US" sz="1800" b="1"/>
              <a:t>Rica</a:t>
            </a:r>
          </a:p>
          <a:p>
            <a:pPr lvl="1"/>
            <a:r>
              <a:rPr lang="en-US" sz="1400" b="1"/>
              <a:t>Experience developing a data science solution pipeline to satisfy a business need</a:t>
            </a:r>
          </a:p>
          <a:p>
            <a:pPr lvl="1"/>
            <a:r>
              <a:rPr lang="en-US" sz="1400" b="1"/>
              <a:t>Developing a dashboard for effective data visualization</a:t>
            </a:r>
          </a:p>
          <a:p>
            <a:pPr lvl="1"/>
            <a:r>
              <a:rPr lang="en-US" sz="1400" b="1"/>
              <a:t>Experience working with real-world datasets (complex, messy)</a:t>
            </a:r>
          </a:p>
        </p:txBody>
      </p:sp>
      <p:sp>
        <p:nvSpPr>
          <p:cNvPr id="4" name="Slide Number Placeholder 3">
            <a:extLst>
              <a:ext uri="{FF2B5EF4-FFF2-40B4-BE49-F238E27FC236}">
                <a16:creationId xmlns:a16="http://schemas.microsoft.com/office/drawing/2014/main" id="{765A492A-1274-9C9E-8A41-A8DC4EB848D5}"/>
              </a:ext>
            </a:extLst>
          </p:cNvPr>
          <p:cNvSpPr>
            <a:spLocks noGrp="1"/>
          </p:cNvSpPr>
          <p:nvPr>
            <p:ph type="sldNum" sz="quarter" idx="4"/>
          </p:nvPr>
        </p:nvSpPr>
        <p:spPr/>
        <p:txBody>
          <a:bodyPr/>
          <a:lstStyle/>
          <a:p>
            <a:fld id="{DD6CD327-7318-4751-BA24-A1FB7777200C}" type="slidenum">
              <a:rPr lang="en-US" smtClean="0"/>
              <a:pPr/>
              <a:t>20</a:t>
            </a:fld>
            <a:endParaRPr lang="en-US"/>
          </a:p>
        </p:txBody>
      </p:sp>
    </p:spTree>
    <p:extLst>
      <p:ext uri="{BB962C8B-B14F-4D97-AF65-F5344CB8AC3E}">
        <p14:creationId xmlns:p14="http://schemas.microsoft.com/office/powerpoint/2010/main" val="354024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173AC2-183E-548E-3196-D0E8FBF93258}"/>
              </a:ext>
            </a:extLst>
          </p:cNvPr>
          <p:cNvSpPr>
            <a:spLocks noGrp="1"/>
          </p:cNvSpPr>
          <p:nvPr>
            <p:ph type="title"/>
          </p:nvPr>
        </p:nvSpPr>
        <p:spPr>
          <a:xfrm>
            <a:off x="2867025" y="1430338"/>
            <a:ext cx="8486775" cy="1325562"/>
          </a:xfrm>
        </p:spPr>
        <p:txBody>
          <a:bodyPr>
            <a:normAutofit/>
          </a:bodyPr>
          <a:lstStyle/>
          <a:p>
            <a:r>
              <a:rPr lang="en-US"/>
              <a:t>Questions?</a:t>
            </a:r>
          </a:p>
        </p:txBody>
      </p:sp>
    </p:spTree>
    <p:extLst>
      <p:ext uri="{BB962C8B-B14F-4D97-AF65-F5344CB8AC3E}">
        <p14:creationId xmlns:p14="http://schemas.microsoft.com/office/powerpoint/2010/main" val="1994737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74C1-971F-8807-6432-84B82DE33796}"/>
              </a:ext>
            </a:extLst>
          </p:cNvPr>
          <p:cNvSpPr>
            <a:spLocks noGrp="1"/>
          </p:cNvSpPr>
          <p:nvPr>
            <p:ph type="title"/>
          </p:nvPr>
        </p:nvSpPr>
        <p:spPr/>
        <p:txBody>
          <a:bodyPr/>
          <a:lstStyle/>
          <a:p>
            <a:r>
              <a:rPr lang="en-US"/>
              <a:t>Executive Summary</a:t>
            </a:r>
          </a:p>
        </p:txBody>
      </p:sp>
      <p:sp>
        <p:nvSpPr>
          <p:cNvPr id="4" name="Slide Number Placeholder 3">
            <a:extLst>
              <a:ext uri="{FF2B5EF4-FFF2-40B4-BE49-F238E27FC236}">
                <a16:creationId xmlns:a16="http://schemas.microsoft.com/office/drawing/2014/main" id="{826CFB43-7251-83C7-5BB0-1DB94A28D7A4}"/>
              </a:ext>
            </a:extLst>
          </p:cNvPr>
          <p:cNvSpPr>
            <a:spLocks noGrp="1"/>
          </p:cNvSpPr>
          <p:nvPr>
            <p:ph type="sldNum" sz="quarter" idx="4"/>
          </p:nvPr>
        </p:nvSpPr>
        <p:spPr/>
        <p:txBody>
          <a:bodyPr/>
          <a:lstStyle/>
          <a:p>
            <a:fld id="{DD6CD327-7318-4751-BA24-A1FB7777200C}" type="slidenum">
              <a:rPr lang="en-US" smtClean="0"/>
              <a:pPr/>
              <a:t>3</a:t>
            </a:fld>
            <a:endParaRPr lang="en-US"/>
          </a:p>
        </p:txBody>
      </p:sp>
      <p:sp>
        <p:nvSpPr>
          <p:cNvPr id="7" name="Content Placeholder 2">
            <a:extLst>
              <a:ext uri="{FF2B5EF4-FFF2-40B4-BE49-F238E27FC236}">
                <a16:creationId xmlns:a16="http://schemas.microsoft.com/office/drawing/2014/main" id="{6F23FEEF-95C4-5753-FEC1-9F31C4FD42C2}"/>
              </a:ext>
            </a:extLst>
          </p:cNvPr>
          <p:cNvSpPr txBox="1">
            <a:spLocks noGrp="1"/>
          </p:cNvSpPr>
          <p:nvPr>
            <p:ph idx="1"/>
          </p:nvPr>
        </p:nvSpPr>
        <p:spPr>
          <a:xfrm>
            <a:off x="560173" y="1792565"/>
            <a:ext cx="4316627" cy="4479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t>HVAC Systems are vital to the mission of Navy weapons platforms</a:t>
            </a:r>
            <a:endParaRPr lang="en-US" sz="1600"/>
          </a:p>
          <a:p>
            <a:pPr lvl="1"/>
            <a:r>
              <a:rPr lang="en-US" sz="1400"/>
              <a:t>Crew Comfort and Well-Being</a:t>
            </a:r>
          </a:p>
          <a:p>
            <a:pPr lvl="1"/>
            <a:r>
              <a:rPr lang="en-US" sz="1400"/>
              <a:t>Operational Efficiency</a:t>
            </a:r>
          </a:p>
          <a:p>
            <a:pPr lvl="1"/>
            <a:r>
              <a:rPr lang="en-US" sz="1400"/>
              <a:t>Safety </a:t>
            </a:r>
          </a:p>
          <a:p>
            <a:pPr lvl="1"/>
            <a:r>
              <a:rPr lang="en-US" sz="1400"/>
              <a:t>Operational Readiness</a:t>
            </a:r>
          </a:p>
          <a:p>
            <a:pPr lvl="1"/>
            <a:r>
              <a:rPr lang="en-US" sz="1400"/>
              <a:t>Energy Efficiency</a:t>
            </a:r>
          </a:p>
          <a:p>
            <a:pPr marL="457200" lvl="1" indent="0">
              <a:buNone/>
            </a:pPr>
            <a:endParaRPr lang="en-US" sz="1800" b="1"/>
          </a:p>
          <a:p>
            <a:pPr marL="0" indent="0">
              <a:buFont typeface="Arial" panose="020B0604020202020204" pitchFamily="34" charset="0"/>
              <a:buNone/>
            </a:pPr>
            <a:r>
              <a:rPr lang="en-US" sz="1800" b="1"/>
              <a:t>Problem: </a:t>
            </a:r>
            <a:r>
              <a:rPr lang="en-US" sz="1600"/>
              <a:t>5 out of 16 HVAC systems appear in NAVSEA 21 Troubled Systems Report</a:t>
            </a:r>
          </a:p>
          <a:p>
            <a:pPr lvl="1"/>
            <a:r>
              <a:rPr lang="en-US" sz="1400"/>
              <a:t>Based on material casualty report (CASREP) data, with factors including parts, cost, number of failures and system criticality.</a:t>
            </a:r>
          </a:p>
        </p:txBody>
      </p:sp>
      <p:sp>
        <p:nvSpPr>
          <p:cNvPr id="8" name="Content Placeholder 2">
            <a:extLst>
              <a:ext uri="{FF2B5EF4-FFF2-40B4-BE49-F238E27FC236}">
                <a16:creationId xmlns:a16="http://schemas.microsoft.com/office/drawing/2014/main" id="{981EFD03-663E-742C-E9BC-A64C3E219DC0}"/>
              </a:ext>
            </a:extLst>
          </p:cNvPr>
          <p:cNvSpPr txBox="1">
            <a:spLocks/>
          </p:cNvSpPr>
          <p:nvPr/>
        </p:nvSpPr>
        <p:spPr>
          <a:xfrm>
            <a:off x="5440062" y="1792565"/>
            <a:ext cx="5573927" cy="4585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t>Objective</a:t>
            </a:r>
            <a:endParaRPr lang="en-US" sz="1600"/>
          </a:p>
          <a:p>
            <a:pPr marL="0" indent="0">
              <a:buFont typeface="Arial" panose="020B0604020202020204" pitchFamily="34" charset="0"/>
              <a:buNone/>
            </a:pPr>
            <a:r>
              <a:rPr lang="en-US" sz="1600"/>
              <a:t>Develop a data-driven solution to optimize the maintenance and the supply chain for HVAC systems on Navy aircraft carriers</a:t>
            </a:r>
          </a:p>
          <a:p>
            <a:pPr marL="0" indent="0">
              <a:buNone/>
            </a:pPr>
            <a:endParaRPr lang="en-US" sz="1600" b="1"/>
          </a:p>
          <a:p>
            <a:pPr marL="0" indent="0">
              <a:buNone/>
            </a:pPr>
            <a:r>
              <a:rPr lang="en-US" sz="1800" b="1"/>
              <a:t>Deliverables</a:t>
            </a:r>
            <a:endParaRPr lang="en-US" sz="1600" b="1"/>
          </a:p>
          <a:p>
            <a:pPr lvl="1"/>
            <a:r>
              <a:rPr lang="en-US" sz="1600"/>
              <a:t>Machine learning models to predict maintenance duration</a:t>
            </a:r>
          </a:p>
          <a:p>
            <a:pPr lvl="1"/>
            <a:r>
              <a:rPr lang="en-US" sz="1600"/>
              <a:t>User-friendly, interactive dashboard </a:t>
            </a:r>
          </a:p>
          <a:p>
            <a:pPr lvl="1"/>
            <a:endParaRPr lang="en-US" sz="1600"/>
          </a:p>
          <a:p>
            <a:pPr marL="0" indent="0">
              <a:buNone/>
            </a:pPr>
            <a:r>
              <a:rPr lang="en-US" sz="1800" b="1"/>
              <a:t>Business Implications</a:t>
            </a:r>
          </a:p>
          <a:p>
            <a:pPr lvl="1"/>
            <a:r>
              <a:rPr lang="en-US" sz="1600"/>
              <a:t>Optimized systems from data-driven solutions </a:t>
            </a:r>
          </a:p>
          <a:p>
            <a:pPr lvl="1"/>
            <a:r>
              <a:rPr lang="en-US" sz="1600"/>
              <a:t>Better confidence and trust from our navy customers</a:t>
            </a:r>
          </a:p>
          <a:p>
            <a:pPr marL="0" indent="0">
              <a:buFont typeface="Arial" panose="020B0604020202020204" pitchFamily="34" charset="0"/>
              <a:buNone/>
            </a:pPr>
            <a:endParaRPr lang="en-US" sz="1600"/>
          </a:p>
        </p:txBody>
      </p:sp>
    </p:spTree>
    <p:extLst>
      <p:ext uri="{BB962C8B-B14F-4D97-AF65-F5344CB8AC3E}">
        <p14:creationId xmlns:p14="http://schemas.microsoft.com/office/powerpoint/2010/main" val="2172406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267B-F6C9-4F90-1268-2A9767CDB671}"/>
              </a:ext>
            </a:extLst>
          </p:cNvPr>
          <p:cNvSpPr>
            <a:spLocks noGrp="1"/>
          </p:cNvSpPr>
          <p:nvPr>
            <p:ph type="title"/>
          </p:nvPr>
        </p:nvSpPr>
        <p:spPr/>
        <p:txBody>
          <a:bodyPr/>
          <a:lstStyle/>
          <a:p>
            <a:r>
              <a:rPr lang="en-US"/>
              <a:t>Preparing for Predictive Modeling</a:t>
            </a:r>
          </a:p>
        </p:txBody>
      </p:sp>
      <p:sp>
        <p:nvSpPr>
          <p:cNvPr id="3" name="Slide Number Placeholder 2">
            <a:extLst>
              <a:ext uri="{FF2B5EF4-FFF2-40B4-BE49-F238E27FC236}">
                <a16:creationId xmlns:a16="http://schemas.microsoft.com/office/drawing/2014/main" id="{88500FD2-DF51-2982-A5AA-8B5791DDACD1}"/>
              </a:ext>
            </a:extLst>
          </p:cNvPr>
          <p:cNvSpPr>
            <a:spLocks noGrp="1"/>
          </p:cNvSpPr>
          <p:nvPr>
            <p:ph type="sldNum" sz="quarter" idx="10"/>
          </p:nvPr>
        </p:nvSpPr>
        <p:spPr/>
        <p:txBody>
          <a:bodyPr/>
          <a:lstStyle/>
          <a:p>
            <a:fld id="{DD6CD327-7318-4751-BA24-A1FB7777200C}" type="slidenum">
              <a:rPr lang="en-US" smtClean="0"/>
              <a:pPr/>
              <a:t>4</a:t>
            </a:fld>
            <a:endParaRPr lang="en-US"/>
          </a:p>
        </p:txBody>
      </p:sp>
      <p:graphicFrame>
        <p:nvGraphicFramePr>
          <p:cNvPr id="5" name="Diagram 4">
            <a:extLst>
              <a:ext uri="{FF2B5EF4-FFF2-40B4-BE49-F238E27FC236}">
                <a16:creationId xmlns:a16="http://schemas.microsoft.com/office/drawing/2014/main" id="{D9FAE037-2BD4-556B-7A47-7164761CDA64}"/>
              </a:ext>
            </a:extLst>
          </p:cNvPr>
          <p:cNvGraphicFramePr/>
          <p:nvPr>
            <p:extLst>
              <p:ext uri="{D42A27DB-BD31-4B8C-83A1-F6EECF244321}">
                <p14:modId xmlns:p14="http://schemas.microsoft.com/office/powerpoint/2010/main" val="2522927198"/>
              </p:ext>
            </p:extLst>
          </p:nvPr>
        </p:nvGraphicFramePr>
        <p:xfrm>
          <a:off x="551936" y="1836465"/>
          <a:ext cx="3982277" cy="3185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1139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001A61-3124-D18D-56E7-7AF0C6E23D3A}"/>
              </a:ext>
            </a:extLst>
          </p:cNvPr>
          <p:cNvSpPr>
            <a:spLocks noGrp="1"/>
          </p:cNvSpPr>
          <p:nvPr>
            <p:ph type="sldNum" sz="quarter" idx="4"/>
          </p:nvPr>
        </p:nvSpPr>
        <p:spPr/>
        <p:txBody>
          <a:bodyPr/>
          <a:lstStyle/>
          <a:p>
            <a:fld id="{DD6CD327-7318-4751-BA24-A1FB7777200C}" type="slidenum">
              <a:rPr lang="en-US" smtClean="0"/>
              <a:pPr/>
              <a:t>5</a:t>
            </a:fld>
            <a:endParaRPr lang="en-US"/>
          </a:p>
        </p:txBody>
      </p:sp>
      <p:graphicFrame>
        <p:nvGraphicFramePr>
          <p:cNvPr id="6" name="Table 5">
            <a:extLst>
              <a:ext uri="{FF2B5EF4-FFF2-40B4-BE49-F238E27FC236}">
                <a16:creationId xmlns:a16="http://schemas.microsoft.com/office/drawing/2014/main" id="{53771F80-1FE1-E8B0-8B2F-614665580E60}"/>
              </a:ext>
            </a:extLst>
          </p:cNvPr>
          <p:cNvGraphicFramePr>
            <a:graphicFrameLocks noGrp="1"/>
          </p:cNvGraphicFramePr>
          <p:nvPr>
            <p:extLst>
              <p:ext uri="{D42A27DB-BD31-4B8C-83A1-F6EECF244321}">
                <p14:modId xmlns:p14="http://schemas.microsoft.com/office/powerpoint/2010/main" val="2838267328"/>
              </p:ext>
            </p:extLst>
          </p:nvPr>
        </p:nvGraphicFramePr>
        <p:xfrm>
          <a:off x="548250" y="2028223"/>
          <a:ext cx="11374464" cy="1611627"/>
        </p:xfrm>
        <a:graphic>
          <a:graphicData uri="http://schemas.openxmlformats.org/drawingml/2006/table">
            <a:tbl>
              <a:tblPr firstRow="1" bandRow="1">
                <a:tableStyleId>{5C22544A-7EE6-4342-B048-85BDC9FD1C3A}</a:tableStyleId>
              </a:tblPr>
              <a:tblGrid>
                <a:gridCol w="765876">
                  <a:extLst>
                    <a:ext uri="{9D8B030D-6E8A-4147-A177-3AD203B41FA5}">
                      <a16:colId xmlns:a16="http://schemas.microsoft.com/office/drawing/2014/main" val="2636256024"/>
                    </a:ext>
                  </a:extLst>
                </a:gridCol>
                <a:gridCol w="1038386">
                  <a:extLst>
                    <a:ext uri="{9D8B030D-6E8A-4147-A177-3AD203B41FA5}">
                      <a16:colId xmlns:a16="http://schemas.microsoft.com/office/drawing/2014/main" val="2750161850"/>
                    </a:ext>
                  </a:extLst>
                </a:gridCol>
                <a:gridCol w="1185621">
                  <a:extLst>
                    <a:ext uri="{9D8B030D-6E8A-4147-A177-3AD203B41FA5}">
                      <a16:colId xmlns:a16="http://schemas.microsoft.com/office/drawing/2014/main" val="2601572474"/>
                    </a:ext>
                  </a:extLst>
                </a:gridCol>
                <a:gridCol w="729067">
                  <a:extLst>
                    <a:ext uri="{9D8B030D-6E8A-4147-A177-3AD203B41FA5}">
                      <a16:colId xmlns:a16="http://schemas.microsoft.com/office/drawing/2014/main" val="751590256"/>
                    </a:ext>
                  </a:extLst>
                </a:gridCol>
                <a:gridCol w="2767914">
                  <a:extLst>
                    <a:ext uri="{9D8B030D-6E8A-4147-A177-3AD203B41FA5}">
                      <a16:colId xmlns:a16="http://schemas.microsoft.com/office/drawing/2014/main" val="1773154903"/>
                    </a:ext>
                  </a:extLst>
                </a:gridCol>
                <a:gridCol w="1070918">
                  <a:extLst>
                    <a:ext uri="{9D8B030D-6E8A-4147-A177-3AD203B41FA5}">
                      <a16:colId xmlns:a16="http://schemas.microsoft.com/office/drawing/2014/main" val="1070564987"/>
                    </a:ext>
                  </a:extLst>
                </a:gridCol>
                <a:gridCol w="709273">
                  <a:extLst>
                    <a:ext uri="{9D8B030D-6E8A-4147-A177-3AD203B41FA5}">
                      <a16:colId xmlns:a16="http://schemas.microsoft.com/office/drawing/2014/main" val="1087069892"/>
                    </a:ext>
                  </a:extLst>
                </a:gridCol>
                <a:gridCol w="1340604">
                  <a:extLst>
                    <a:ext uri="{9D8B030D-6E8A-4147-A177-3AD203B41FA5}">
                      <a16:colId xmlns:a16="http://schemas.microsoft.com/office/drawing/2014/main" val="2125724749"/>
                    </a:ext>
                  </a:extLst>
                </a:gridCol>
                <a:gridCol w="1092630">
                  <a:extLst>
                    <a:ext uri="{9D8B030D-6E8A-4147-A177-3AD203B41FA5}">
                      <a16:colId xmlns:a16="http://schemas.microsoft.com/office/drawing/2014/main" val="3500464673"/>
                    </a:ext>
                  </a:extLst>
                </a:gridCol>
                <a:gridCol w="674175">
                  <a:extLst>
                    <a:ext uri="{9D8B030D-6E8A-4147-A177-3AD203B41FA5}">
                      <a16:colId xmlns:a16="http://schemas.microsoft.com/office/drawing/2014/main" val="1423538973"/>
                    </a:ext>
                  </a:extLst>
                </a:gridCol>
              </a:tblGrid>
              <a:tr h="468627">
                <a:tc>
                  <a:txBody>
                    <a:bodyPr/>
                    <a:lstStyle/>
                    <a:p>
                      <a:r>
                        <a:rPr lang="en-US" sz="900"/>
                        <a:t>Job Sequence</a:t>
                      </a:r>
                    </a:p>
                  </a:txBody>
                  <a:tcPr/>
                </a:tc>
                <a:tc>
                  <a:txBody>
                    <a:bodyPr/>
                    <a:lstStyle/>
                    <a:p>
                      <a:r>
                        <a:rPr lang="en-US" sz="900"/>
                        <a:t>CSMP Narrative</a:t>
                      </a:r>
                    </a:p>
                  </a:txBody>
                  <a:tcPr/>
                </a:tc>
                <a:tc>
                  <a:txBody>
                    <a:bodyPr/>
                    <a:lstStyle/>
                    <a:p>
                      <a:r>
                        <a:rPr lang="en-US" sz="900"/>
                        <a:t>Equipment Nomenclature</a:t>
                      </a:r>
                    </a:p>
                  </a:txBody>
                  <a:tcPr/>
                </a:tc>
                <a:tc>
                  <a:txBody>
                    <a:bodyPr/>
                    <a:lstStyle/>
                    <a:p>
                      <a:r>
                        <a:rPr lang="en-US" sz="900"/>
                        <a:t>Location</a:t>
                      </a:r>
                    </a:p>
                  </a:txBody>
                  <a:tcPr/>
                </a:tc>
                <a:tc>
                  <a:txBody>
                    <a:bodyPr/>
                    <a:lstStyle/>
                    <a:p>
                      <a:r>
                        <a:rPr lang="en-US" sz="900"/>
                        <a:t>Deferred Narrative</a:t>
                      </a:r>
                    </a:p>
                  </a:txBody>
                  <a:tcPr/>
                </a:tc>
                <a:tc>
                  <a:txBody>
                    <a:bodyPr/>
                    <a:lstStyle/>
                    <a:p>
                      <a:r>
                        <a:rPr lang="en-US" sz="900"/>
                        <a:t>Total Ship Force Man Hours</a:t>
                      </a:r>
                    </a:p>
                  </a:txBody>
                  <a:tcPr/>
                </a:tc>
                <a:tc>
                  <a:txBody>
                    <a:bodyPr/>
                    <a:lstStyle/>
                    <a:p>
                      <a:r>
                        <a:rPr lang="en-US" sz="900"/>
                        <a:t>Days Open</a:t>
                      </a:r>
                    </a:p>
                  </a:txBody>
                  <a:tcPr/>
                </a:tc>
                <a:tc>
                  <a:txBody>
                    <a:bodyPr/>
                    <a:lstStyle/>
                    <a:p>
                      <a:r>
                        <a:rPr lang="en-US" sz="900"/>
                        <a:t>Date Maintenance Action</a:t>
                      </a:r>
                    </a:p>
                  </a:txBody>
                  <a:tcPr/>
                </a:tc>
                <a:tc>
                  <a:txBody>
                    <a:bodyPr/>
                    <a:lstStyle/>
                    <a:p>
                      <a:r>
                        <a:rPr lang="en-US" sz="900"/>
                        <a:t>Date Closing</a:t>
                      </a:r>
                    </a:p>
                  </a:txBody>
                  <a:tcPr/>
                </a:tc>
                <a:tc>
                  <a:txBody>
                    <a:bodyPr/>
                    <a:lstStyle/>
                    <a:p>
                      <a:r>
                        <a:rPr lang="en-US" sz="900"/>
                        <a:t>Ship</a:t>
                      </a:r>
                    </a:p>
                  </a:txBody>
                  <a:tcPr/>
                </a:tc>
                <a:extLst>
                  <a:ext uri="{0D108BD9-81ED-4DB2-BD59-A6C34878D82A}">
                    <a16:rowId xmlns:a16="http://schemas.microsoft.com/office/drawing/2014/main" val="2202185510"/>
                  </a:ext>
                </a:extLst>
              </a:tr>
              <a:tr h="295315">
                <a:tc>
                  <a:txBody>
                    <a:bodyPr/>
                    <a:lstStyle/>
                    <a:p>
                      <a:r>
                        <a:rPr lang="en-US" sz="900"/>
                        <a:t>40785851</a:t>
                      </a:r>
                    </a:p>
                  </a:txBody>
                  <a:tcPr/>
                </a:tc>
                <a:tc>
                  <a:txBody>
                    <a:bodyPr/>
                    <a:lstStyle/>
                    <a:p>
                      <a:r>
                        <a:rPr lang="en-US" sz="900"/>
                        <a:t>11FD SENSOR INOP</a:t>
                      </a:r>
                    </a:p>
                  </a:txBody>
                  <a:tcPr/>
                </a:tc>
                <a:tc>
                  <a:txBody>
                    <a:bodyPr/>
                    <a:lstStyle/>
                    <a:p>
                      <a:r>
                        <a:rPr lang="en-US" sz="900"/>
                        <a:t>IC CKT 11FD-FLOA</a:t>
                      </a:r>
                    </a:p>
                  </a:txBody>
                  <a:tcPr/>
                </a:tc>
                <a:tc>
                  <a:txBody>
                    <a:bodyPr/>
                    <a:lstStyle/>
                    <a:p>
                      <a:r>
                        <a:rPr lang="en-US" sz="900"/>
                        <a:t>8-200-5-E</a:t>
                      </a:r>
                    </a:p>
                  </a:txBody>
                  <a:tcPr/>
                </a:tc>
                <a:tc>
                  <a:txBody>
                    <a:bodyPr/>
                    <a:lstStyle/>
                    <a:p>
                      <a:r>
                        <a:rPr lang="en-US" sz="900" err="1"/>
                        <a:t>owc</a:t>
                      </a:r>
                      <a:r>
                        <a:rPr lang="en-US" sz="900"/>
                        <a:t> discovered during normal operations that 11fd sensor … is </a:t>
                      </a:r>
                      <a:r>
                        <a:rPr lang="en-US" sz="900" err="1"/>
                        <a:t>inop</a:t>
                      </a:r>
                      <a:r>
                        <a:rPr lang="en-US" sz="900"/>
                        <a:t> and needs to be replaced </a:t>
                      </a:r>
                      <a:r>
                        <a:rPr lang="en-US" sz="900" err="1"/>
                        <a:t>owc</a:t>
                      </a:r>
                      <a:r>
                        <a:rPr lang="en-US" sz="900"/>
                        <a:t> to order receive and replace 11fd sensor</a:t>
                      </a:r>
                    </a:p>
                  </a:txBody>
                  <a:tcPr/>
                </a:tc>
                <a:tc>
                  <a:txBody>
                    <a:bodyPr/>
                    <a:lstStyle/>
                    <a:p>
                      <a:r>
                        <a:rPr lang="en-US" sz="900"/>
                        <a:t>90.0</a:t>
                      </a:r>
                    </a:p>
                  </a:txBody>
                  <a:tcPr/>
                </a:tc>
                <a:tc>
                  <a:txBody>
                    <a:bodyPr/>
                    <a:lstStyle/>
                    <a:p>
                      <a:r>
                        <a:rPr lang="en-US" sz="900"/>
                        <a:t>5</a:t>
                      </a:r>
                    </a:p>
                  </a:txBody>
                  <a:tcPr/>
                </a:tc>
                <a:tc>
                  <a:txBody>
                    <a:bodyPr/>
                    <a:lstStyle/>
                    <a:p>
                      <a:r>
                        <a:rPr lang="en-US" sz="900"/>
                        <a:t>2022-03-04</a:t>
                      </a:r>
                    </a:p>
                  </a:txBody>
                  <a:tcPr/>
                </a:tc>
                <a:tc>
                  <a:txBody>
                    <a:bodyPr/>
                    <a:lstStyle/>
                    <a:p>
                      <a:r>
                        <a:rPr lang="en-US" sz="900"/>
                        <a:t>2022-03-09</a:t>
                      </a:r>
                    </a:p>
                  </a:txBody>
                  <a:tcPr/>
                </a:tc>
                <a:tc>
                  <a:txBody>
                    <a:bodyPr/>
                    <a:lstStyle/>
                    <a:p>
                      <a:r>
                        <a:rPr lang="en-US" sz="900"/>
                        <a:t>CVN68</a:t>
                      </a:r>
                    </a:p>
                  </a:txBody>
                  <a:tcPr/>
                </a:tc>
                <a:extLst>
                  <a:ext uri="{0D108BD9-81ED-4DB2-BD59-A6C34878D82A}">
                    <a16:rowId xmlns:a16="http://schemas.microsoft.com/office/drawing/2014/main" val="3606694716"/>
                  </a:ext>
                </a:extLst>
              </a:tr>
              <a:tr h="340820">
                <a:tc>
                  <a:txBody>
                    <a:bodyPr/>
                    <a:lstStyle/>
                    <a:p>
                      <a:r>
                        <a:rPr lang="en-US" sz="900"/>
                        <a:t>40139143</a:t>
                      </a:r>
                    </a:p>
                  </a:txBody>
                  <a:tcPr/>
                </a:tc>
                <a:tc>
                  <a:txBody>
                    <a:bodyPr/>
                    <a:lstStyle/>
                    <a:p>
                      <a:r>
                        <a:rPr lang="en-US" sz="900"/>
                        <a:t>REPLACE DIRTY FILTER IN FCU</a:t>
                      </a:r>
                    </a:p>
                  </a:txBody>
                  <a:tcPr/>
                </a:tc>
                <a:tc>
                  <a:txBody>
                    <a:bodyPr/>
                    <a:lstStyle/>
                    <a:p>
                      <a:r>
                        <a:rPr lang="en-US" sz="900"/>
                        <a:t>VENT NONMCH PRP</a:t>
                      </a:r>
                    </a:p>
                  </a:txBody>
                  <a:tcPr/>
                </a:tc>
                <a:tc>
                  <a:txBody>
                    <a:bodyPr/>
                    <a:lstStyle/>
                    <a:p>
                      <a:r>
                        <a:rPr lang="en-US" sz="900"/>
                        <a:t>3-165-4-L</a:t>
                      </a:r>
                    </a:p>
                  </a:txBody>
                  <a:tcPr/>
                </a:tc>
                <a:tc>
                  <a:txBody>
                    <a:bodyPr/>
                    <a:lstStyle/>
                    <a:p>
                      <a:r>
                        <a:rPr lang="en-US" sz="900"/>
                        <a:t>during </a:t>
                      </a:r>
                      <a:r>
                        <a:rPr lang="en-US" sz="900" err="1"/>
                        <a:t>pms</a:t>
                      </a:r>
                      <a:r>
                        <a:rPr lang="en-US" sz="900"/>
                        <a:t> … filter was dirty and needed to be replaced … </a:t>
                      </a:r>
                      <a:r>
                        <a:rPr lang="en-US" sz="900" err="1"/>
                        <a:t>owc</a:t>
                      </a:r>
                      <a:r>
                        <a:rPr lang="en-US" sz="900"/>
                        <a:t> will replace … once filters are received from supply</a:t>
                      </a:r>
                    </a:p>
                  </a:txBody>
                  <a:tcPr/>
                </a:tc>
                <a:tc>
                  <a:txBody>
                    <a:bodyPr/>
                    <a:lstStyle/>
                    <a:p>
                      <a:r>
                        <a:rPr lang="en-US" sz="900"/>
                        <a:t>3.0</a:t>
                      </a:r>
                    </a:p>
                  </a:txBody>
                  <a:tcPr/>
                </a:tc>
                <a:tc>
                  <a:txBody>
                    <a:bodyPr/>
                    <a:lstStyle/>
                    <a:p>
                      <a:r>
                        <a:rPr lang="en-US" sz="900"/>
                        <a:t>15</a:t>
                      </a:r>
                    </a:p>
                  </a:txBody>
                  <a:tcPr/>
                </a:tc>
                <a:tc>
                  <a:txBody>
                    <a:bodyPr/>
                    <a:lstStyle/>
                    <a:p>
                      <a:r>
                        <a:rPr lang="en-US" sz="900"/>
                        <a:t>2021-07-27</a:t>
                      </a:r>
                    </a:p>
                  </a:txBody>
                  <a:tcPr/>
                </a:tc>
                <a:tc>
                  <a:txBody>
                    <a:bodyPr/>
                    <a:lstStyle/>
                    <a:p>
                      <a:r>
                        <a:rPr lang="en-US" sz="900"/>
                        <a:t>2021-08-11</a:t>
                      </a:r>
                    </a:p>
                  </a:txBody>
                  <a:tcPr/>
                </a:tc>
                <a:tc>
                  <a:txBody>
                    <a:bodyPr/>
                    <a:lstStyle/>
                    <a:p>
                      <a:r>
                        <a:rPr lang="en-US" sz="900"/>
                        <a:t>CVN76</a:t>
                      </a:r>
                    </a:p>
                  </a:txBody>
                  <a:tcPr/>
                </a:tc>
                <a:extLst>
                  <a:ext uri="{0D108BD9-81ED-4DB2-BD59-A6C34878D82A}">
                    <a16:rowId xmlns:a16="http://schemas.microsoft.com/office/drawing/2014/main" val="913637211"/>
                  </a:ext>
                </a:extLst>
              </a:tr>
            </a:tbl>
          </a:graphicData>
        </a:graphic>
      </p:graphicFrame>
      <p:sp>
        <p:nvSpPr>
          <p:cNvPr id="7" name="TextBox 6">
            <a:extLst>
              <a:ext uri="{FF2B5EF4-FFF2-40B4-BE49-F238E27FC236}">
                <a16:creationId xmlns:a16="http://schemas.microsoft.com/office/drawing/2014/main" id="{D0F6F8E4-8FFC-C9BF-13EF-7DE8F0D835A0}"/>
              </a:ext>
            </a:extLst>
          </p:cNvPr>
          <p:cNvSpPr txBox="1"/>
          <p:nvPr/>
        </p:nvSpPr>
        <p:spPr>
          <a:xfrm>
            <a:off x="398111" y="6014445"/>
            <a:ext cx="7890620" cy="246221"/>
          </a:xfrm>
          <a:prstGeom prst="rect">
            <a:avLst/>
          </a:prstGeom>
          <a:noFill/>
        </p:spPr>
        <p:txBody>
          <a:bodyPr wrap="square" rtlCol="0">
            <a:spAutoFit/>
          </a:bodyPr>
          <a:lstStyle/>
          <a:p>
            <a:r>
              <a:rPr lang="en-US" sz="1000">
                <a:solidFill>
                  <a:schemeClr val="accent1"/>
                </a:solidFill>
              </a:rPr>
              <a:t>Sample job records with a select number of columns that are most relevant to the machine learning (ML) techniques used.</a:t>
            </a:r>
          </a:p>
        </p:txBody>
      </p:sp>
      <p:graphicFrame>
        <p:nvGraphicFramePr>
          <p:cNvPr id="9" name="Table 8">
            <a:extLst>
              <a:ext uri="{FF2B5EF4-FFF2-40B4-BE49-F238E27FC236}">
                <a16:creationId xmlns:a16="http://schemas.microsoft.com/office/drawing/2014/main" id="{62A161F2-263D-C51B-638C-F66DDDFDB7B1}"/>
              </a:ext>
            </a:extLst>
          </p:cNvPr>
          <p:cNvGraphicFramePr>
            <a:graphicFrameLocks noGrp="1"/>
          </p:cNvGraphicFramePr>
          <p:nvPr>
            <p:extLst>
              <p:ext uri="{D42A27DB-BD31-4B8C-83A1-F6EECF244321}">
                <p14:modId xmlns:p14="http://schemas.microsoft.com/office/powerpoint/2010/main" val="1299995399"/>
              </p:ext>
            </p:extLst>
          </p:nvPr>
        </p:nvGraphicFramePr>
        <p:xfrm>
          <a:off x="3172294" y="4301499"/>
          <a:ext cx="7393673" cy="1371600"/>
        </p:xfrm>
        <a:graphic>
          <a:graphicData uri="http://schemas.openxmlformats.org/drawingml/2006/table">
            <a:tbl>
              <a:tblPr firstRow="1" bandRow="1">
                <a:tableStyleId>{5C22544A-7EE6-4342-B048-85BDC9FD1C3A}</a:tableStyleId>
              </a:tblPr>
              <a:tblGrid>
                <a:gridCol w="820119">
                  <a:extLst>
                    <a:ext uri="{9D8B030D-6E8A-4147-A177-3AD203B41FA5}">
                      <a16:colId xmlns:a16="http://schemas.microsoft.com/office/drawing/2014/main" val="2636256024"/>
                    </a:ext>
                  </a:extLst>
                </a:gridCol>
                <a:gridCol w="968644">
                  <a:extLst>
                    <a:ext uri="{9D8B030D-6E8A-4147-A177-3AD203B41FA5}">
                      <a16:colId xmlns:a16="http://schemas.microsoft.com/office/drawing/2014/main" val="2601572474"/>
                    </a:ext>
                  </a:extLst>
                </a:gridCol>
                <a:gridCol w="891152">
                  <a:extLst>
                    <a:ext uri="{9D8B030D-6E8A-4147-A177-3AD203B41FA5}">
                      <a16:colId xmlns:a16="http://schemas.microsoft.com/office/drawing/2014/main" val="751590256"/>
                    </a:ext>
                  </a:extLst>
                </a:gridCol>
                <a:gridCol w="637063">
                  <a:extLst>
                    <a:ext uri="{9D8B030D-6E8A-4147-A177-3AD203B41FA5}">
                      <a16:colId xmlns:a16="http://schemas.microsoft.com/office/drawing/2014/main" val="1773154903"/>
                    </a:ext>
                  </a:extLst>
                </a:gridCol>
                <a:gridCol w="1361387">
                  <a:extLst>
                    <a:ext uri="{9D8B030D-6E8A-4147-A177-3AD203B41FA5}">
                      <a16:colId xmlns:a16="http://schemas.microsoft.com/office/drawing/2014/main" val="1087069892"/>
                    </a:ext>
                  </a:extLst>
                </a:gridCol>
                <a:gridCol w="699887">
                  <a:extLst>
                    <a:ext uri="{9D8B030D-6E8A-4147-A177-3AD203B41FA5}">
                      <a16:colId xmlns:a16="http://schemas.microsoft.com/office/drawing/2014/main" val="2125724749"/>
                    </a:ext>
                  </a:extLst>
                </a:gridCol>
                <a:gridCol w="875655">
                  <a:extLst>
                    <a:ext uri="{9D8B030D-6E8A-4147-A177-3AD203B41FA5}">
                      <a16:colId xmlns:a16="http://schemas.microsoft.com/office/drawing/2014/main" val="3500464673"/>
                    </a:ext>
                  </a:extLst>
                </a:gridCol>
                <a:gridCol w="1139766">
                  <a:extLst>
                    <a:ext uri="{9D8B030D-6E8A-4147-A177-3AD203B41FA5}">
                      <a16:colId xmlns:a16="http://schemas.microsoft.com/office/drawing/2014/main" val="1423538973"/>
                    </a:ext>
                  </a:extLst>
                </a:gridCol>
              </a:tblGrid>
              <a:tr h="468627">
                <a:tc>
                  <a:txBody>
                    <a:bodyPr/>
                    <a:lstStyle/>
                    <a:p>
                      <a:r>
                        <a:rPr lang="en-US" sz="900"/>
                        <a:t>Job Sequence</a:t>
                      </a:r>
                    </a:p>
                  </a:txBody>
                  <a:tcPr/>
                </a:tc>
                <a:tc>
                  <a:txBody>
                    <a:bodyPr/>
                    <a:lstStyle/>
                    <a:p>
                      <a:r>
                        <a:rPr lang="en-US" sz="900"/>
                        <a:t>Demand Date</a:t>
                      </a:r>
                    </a:p>
                  </a:txBody>
                  <a:tcPr/>
                </a:tc>
                <a:tc>
                  <a:txBody>
                    <a:bodyPr/>
                    <a:lstStyle/>
                    <a:p>
                      <a:r>
                        <a:rPr lang="en-US" sz="900"/>
                        <a:t>Issue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CWT Hours</a:t>
                      </a:r>
                    </a:p>
                    <a:p>
                      <a:endParaRPr lang="en-US" sz="900"/>
                    </a:p>
                  </a:txBody>
                  <a:tcPr/>
                </a:tc>
                <a:tc>
                  <a:txBody>
                    <a:bodyPr/>
                    <a:lstStyle/>
                    <a:p>
                      <a:r>
                        <a:rPr lang="en-US" sz="900"/>
                        <a:t>NIIN Nomenclature</a:t>
                      </a:r>
                    </a:p>
                  </a:txBody>
                  <a:tcPr/>
                </a:tc>
                <a:tc>
                  <a:txBody>
                    <a:bodyPr/>
                    <a:lstStyle/>
                    <a:p>
                      <a:r>
                        <a:rPr lang="en-US" sz="900"/>
                        <a:t>Quantity</a:t>
                      </a:r>
                    </a:p>
                  </a:txBody>
                  <a:tcPr/>
                </a:tc>
                <a:tc>
                  <a:txBody>
                    <a:bodyPr/>
                    <a:lstStyle/>
                    <a:p>
                      <a:r>
                        <a:rPr lang="en-US" sz="900"/>
                        <a:t>Price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Total Material Cost</a:t>
                      </a:r>
                    </a:p>
                  </a:txBody>
                  <a:tcPr/>
                </a:tc>
                <a:extLst>
                  <a:ext uri="{0D108BD9-81ED-4DB2-BD59-A6C34878D82A}">
                    <a16:rowId xmlns:a16="http://schemas.microsoft.com/office/drawing/2014/main" val="2202185510"/>
                  </a:ext>
                </a:extLst>
              </a:tr>
              <a:tr h="295315">
                <a:tc>
                  <a:txBody>
                    <a:bodyPr/>
                    <a:lstStyle/>
                    <a:p>
                      <a:r>
                        <a:rPr lang="en-US" sz="900"/>
                        <a:t>40785851</a:t>
                      </a:r>
                    </a:p>
                  </a:txBody>
                  <a:tcPr/>
                </a:tc>
                <a:tc>
                  <a:txBody>
                    <a:bodyPr/>
                    <a:lstStyle/>
                    <a:p>
                      <a:r>
                        <a:rPr lang="en-US" sz="900"/>
                        <a:t>2022-03-04</a:t>
                      </a:r>
                    </a:p>
                  </a:txBody>
                  <a:tcPr/>
                </a:tc>
                <a:tc>
                  <a:txBody>
                    <a:bodyPr/>
                    <a:lstStyle/>
                    <a:p>
                      <a:r>
                        <a:rPr lang="en-US" sz="900"/>
                        <a:t>2022-03-09</a:t>
                      </a:r>
                    </a:p>
                    <a:p>
                      <a:r>
                        <a:rPr lang="en-US" sz="900"/>
                        <a:t>2022-05-08</a:t>
                      </a:r>
                    </a:p>
                    <a:p>
                      <a:r>
                        <a:rPr lang="en-US" sz="900"/>
                        <a:t>2022-04-22</a:t>
                      </a:r>
                    </a:p>
                  </a:txBody>
                  <a:tcPr/>
                </a:tc>
                <a:tc>
                  <a:txBody>
                    <a:bodyPr/>
                    <a:lstStyle/>
                    <a:p>
                      <a:r>
                        <a:rPr lang="en-US" sz="900"/>
                        <a:t>122.0</a:t>
                      </a:r>
                    </a:p>
                    <a:p>
                      <a:r>
                        <a:rPr lang="en-US" sz="900"/>
                        <a:t>1556.16</a:t>
                      </a:r>
                    </a:p>
                    <a:p>
                      <a:r>
                        <a:rPr lang="en-US" sz="900"/>
                        <a:t>1171.42</a:t>
                      </a:r>
                    </a:p>
                  </a:txBody>
                  <a:tcPr/>
                </a:tc>
                <a:tc>
                  <a:txBody>
                    <a:bodyPr/>
                    <a:lstStyle/>
                    <a:p>
                      <a:r>
                        <a:rPr lang="en-US" sz="900"/>
                        <a:t>SWITCH,LIQUID LEVEL</a:t>
                      </a:r>
                    </a:p>
                    <a:p>
                      <a:r>
                        <a:rPr lang="en-US" sz="900"/>
                        <a:t>SWITCH,LIQUID LEVEL</a:t>
                      </a:r>
                    </a:p>
                    <a:p>
                      <a:r>
                        <a:rPr lang="en-US" sz="900"/>
                        <a:t>SWITCH,LIQUID LEVEL</a:t>
                      </a:r>
                    </a:p>
                  </a:txBody>
                  <a:tcPr/>
                </a:tc>
                <a:tc>
                  <a:txBody>
                    <a:bodyPr/>
                    <a:lstStyle/>
                    <a:p>
                      <a:r>
                        <a:rPr lang="en-US" sz="900"/>
                        <a:t>1</a:t>
                      </a:r>
                    </a:p>
                    <a:p>
                      <a:r>
                        <a:rPr lang="en-US" sz="900"/>
                        <a:t>19</a:t>
                      </a:r>
                    </a:p>
                    <a:p>
                      <a:r>
                        <a:rPr lang="en-US" sz="900"/>
                        <a:t>1</a:t>
                      </a:r>
                    </a:p>
                  </a:txBody>
                  <a:tcPr/>
                </a:tc>
                <a:tc>
                  <a:txBody>
                    <a:bodyPr/>
                    <a:lstStyle/>
                    <a:p>
                      <a:r>
                        <a:rPr lang="en-US" sz="900"/>
                        <a:t>138.38</a:t>
                      </a:r>
                    </a:p>
                    <a:p>
                      <a:r>
                        <a:rPr lang="en-US" sz="900"/>
                        <a:t>2629.22</a:t>
                      </a:r>
                    </a:p>
                    <a:p>
                      <a:r>
                        <a:rPr lang="en-US" sz="900"/>
                        <a:t>138.38</a:t>
                      </a:r>
                    </a:p>
                  </a:txBody>
                  <a:tcPr/>
                </a:tc>
                <a:tc>
                  <a:txBody>
                    <a:bodyPr/>
                    <a:lstStyle/>
                    <a:p>
                      <a:r>
                        <a:rPr lang="en-US" sz="900"/>
                        <a:t>2905.98</a:t>
                      </a:r>
                    </a:p>
                  </a:txBody>
                  <a:tcPr/>
                </a:tc>
                <a:extLst>
                  <a:ext uri="{0D108BD9-81ED-4DB2-BD59-A6C34878D82A}">
                    <a16:rowId xmlns:a16="http://schemas.microsoft.com/office/drawing/2014/main" val="3606694716"/>
                  </a:ext>
                </a:extLst>
              </a:tr>
              <a:tr h="340820">
                <a:tc>
                  <a:txBody>
                    <a:bodyPr/>
                    <a:lstStyle/>
                    <a:p>
                      <a:r>
                        <a:rPr lang="en-US" sz="900"/>
                        <a:t>40139143</a:t>
                      </a:r>
                    </a:p>
                  </a:txBody>
                  <a:tcPr/>
                </a:tc>
                <a:tc>
                  <a:txBody>
                    <a:bodyPr/>
                    <a:lstStyle/>
                    <a:p>
                      <a:r>
                        <a:rPr lang="en-US" sz="900"/>
                        <a:t>2021-07-27</a:t>
                      </a:r>
                    </a:p>
                  </a:txBody>
                  <a:tcPr/>
                </a:tc>
                <a:tc>
                  <a:txBody>
                    <a:bodyPr/>
                    <a:lstStyle/>
                    <a:p>
                      <a:r>
                        <a:rPr lang="en-US" sz="900"/>
                        <a:t>2021-08-11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356.77</a:t>
                      </a:r>
                    </a:p>
                    <a:p>
                      <a:endParaRPr lang="en-US" sz="900"/>
                    </a:p>
                  </a:txBody>
                  <a:tcPr/>
                </a:tc>
                <a:tc>
                  <a:txBody>
                    <a:bodyPr/>
                    <a:lstStyle/>
                    <a:p>
                      <a:r>
                        <a:rPr lang="en-US" sz="900"/>
                        <a:t>FILTER ELEMENT,AIR</a:t>
                      </a:r>
                    </a:p>
                  </a:txBody>
                  <a:tcPr/>
                </a:tc>
                <a:tc>
                  <a:txBody>
                    <a:bodyPr/>
                    <a:lstStyle/>
                    <a:p>
                      <a:r>
                        <a:rPr lang="en-US" sz="900"/>
                        <a:t>18</a:t>
                      </a:r>
                    </a:p>
                  </a:txBody>
                  <a:tcPr/>
                </a:tc>
                <a:tc>
                  <a:txBody>
                    <a:bodyPr/>
                    <a:lstStyle/>
                    <a:p>
                      <a:r>
                        <a:rPr lang="en-US" sz="900"/>
                        <a:t>25.32</a:t>
                      </a:r>
                    </a:p>
                  </a:txBody>
                  <a:tcPr/>
                </a:tc>
                <a:tc>
                  <a:txBody>
                    <a:bodyPr/>
                    <a:lstStyle/>
                    <a:p>
                      <a:r>
                        <a:rPr lang="en-US" sz="900"/>
                        <a:t>455.76</a:t>
                      </a:r>
                    </a:p>
                  </a:txBody>
                  <a:tcPr/>
                </a:tc>
                <a:extLst>
                  <a:ext uri="{0D108BD9-81ED-4DB2-BD59-A6C34878D82A}">
                    <a16:rowId xmlns:a16="http://schemas.microsoft.com/office/drawing/2014/main" val="913637211"/>
                  </a:ext>
                </a:extLst>
              </a:tr>
            </a:tbl>
          </a:graphicData>
        </a:graphic>
      </p:graphicFrame>
      <p:sp>
        <p:nvSpPr>
          <p:cNvPr id="10" name="TextBox 9">
            <a:extLst>
              <a:ext uri="{FF2B5EF4-FFF2-40B4-BE49-F238E27FC236}">
                <a16:creationId xmlns:a16="http://schemas.microsoft.com/office/drawing/2014/main" id="{A90718B4-23C2-7FD8-9EEA-C61DB88FD553}"/>
              </a:ext>
            </a:extLst>
          </p:cNvPr>
          <p:cNvSpPr txBox="1"/>
          <p:nvPr/>
        </p:nvSpPr>
        <p:spPr>
          <a:xfrm>
            <a:off x="838200" y="1680221"/>
            <a:ext cx="1546600" cy="338554"/>
          </a:xfrm>
          <a:prstGeom prst="rect">
            <a:avLst/>
          </a:prstGeom>
          <a:noFill/>
        </p:spPr>
        <p:txBody>
          <a:bodyPr wrap="square" rtlCol="0">
            <a:spAutoFit/>
          </a:bodyPr>
          <a:lstStyle/>
          <a:p>
            <a:r>
              <a:rPr lang="en-US" sz="1600">
                <a:solidFill>
                  <a:schemeClr val="accent1"/>
                </a:solidFill>
              </a:rPr>
              <a:t>Jobs Data</a:t>
            </a:r>
          </a:p>
        </p:txBody>
      </p:sp>
      <p:sp>
        <p:nvSpPr>
          <p:cNvPr id="11" name="TextBox 10">
            <a:extLst>
              <a:ext uri="{FF2B5EF4-FFF2-40B4-BE49-F238E27FC236}">
                <a16:creationId xmlns:a16="http://schemas.microsoft.com/office/drawing/2014/main" id="{969C8866-CF67-1A72-6A1D-294915ECEE53}"/>
              </a:ext>
            </a:extLst>
          </p:cNvPr>
          <p:cNvSpPr txBox="1"/>
          <p:nvPr/>
        </p:nvSpPr>
        <p:spPr>
          <a:xfrm>
            <a:off x="3527333" y="3921741"/>
            <a:ext cx="2608561" cy="338554"/>
          </a:xfrm>
          <a:prstGeom prst="rect">
            <a:avLst/>
          </a:prstGeom>
          <a:noFill/>
        </p:spPr>
        <p:txBody>
          <a:bodyPr wrap="square" rtlCol="0">
            <a:spAutoFit/>
          </a:bodyPr>
          <a:lstStyle/>
          <a:p>
            <a:r>
              <a:rPr lang="en-US" sz="1600">
                <a:solidFill>
                  <a:schemeClr val="accent1"/>
                </a:solidFill>
              </a:rPr>
              <a:t>Associated Supply Data</a:t>
            </a:r>
          </a:p>
        </p:txBody>
      </p:sp>
      <p:cxnSp>
        <p:nvCxnSpPr>
          <p:cNvPr id="13" name="Straight Arrow Connector 12">
            <a:extLst>
              <a:ext uri="{FF2B5EF4-FFF2-40B4-BE49-F238E27FC236}">
                <a16:creationId xmlns:a16="http://schemas.microsoft.com/office/drawing/2014/main" id="{1A25171B-433E-2FF4-BE99-3F473422669B}"/>
              </a:ext>
            </a:extLst>
          </p:cNvPr>
          <p:cNvCxnSpPr>
            <a:cxnSpLocks/>
          </p:cNvCxnSpPr>
          <p:nvPr/>
        </p:nvCxnSpPr>
        <p:spPr>
          <a:xfrm>
            <a:off x="845949" y="5498617"/>
            <a:ext cx="2326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09E8A2-E5D9-D147-E23B-CE2E4F8E34F9}"/>
              </a:ext>
            </a:extLst>
          </p:cNvPr>
          <p:cNvCxnSpPr>
            <a:cxnSpLocks/>
          </p:cNvCxnSpPr>
          <p:nvPr/>
        </p:nvCxnSpPr>
        <p:spPr>
          <a:xfrm flipH="1" flipV="1">
            <a:off x="838200" y="3639850"/>
            <a:ext cx="7749" cy="185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C30184-438E-2E45-AE7D-0EC9D6F589C0}"/>
              </a:ext>
            </a:extLst>
          </p:cNvPr>
          <p:cNvCxnSpPr>
            <a:cxnSpLocks/>
          </p:cNvCxnSpPr>
          <p:nvPr/>
        </p:nvCxnSpPr>
        <p:spPr>
          <a:xfrm>
            <a:off x="247973" y="5063548"/>
            <a:ext cx="292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E24C2-DEAB-355E-038A-4C8EA5FF08EA}"/>
              </a:ext>
            </a:extLst>
          </p:cNvPr>
          <p:cNvCxnSpPr>
            <a:cxnSpLocks/>
          </p:cNvCxnSpPr>
          <p:nvPr/>
        </p:nvCxnSpPr>
        <p:spPr>
          <a:xfrm flipV="1">
            <a:off x="247973" y="2834036"/>
            <a:ext cx="0" cy="2229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FDA5DA-190A-BEFA-1A01-FEBCD38308E8}"/>
              </a:ext>
            </a:extLst>
          </p:cNvPr>
          <p:cNvCxnSpPr/>
          <p:nvPr/>
        </p:nvCxnSpPr>
        <p:spPr>
          <a:xfrm>
            <a:off x="247973" y="283619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EAAA84D-9FCD-085D-6D04-579FCCC60EEE}"/>
              </a:ext>
            </a:extLst>
          </p:cNvPr>
          <p:cNvCxnSpPr>
            <a:cxnSpLocks/>
            <a:endCxn id="6" idx="1"/>
          </p:cNvCxnSpPr>
          <p:nvPr/>
        </p:nvCxnSpPr>
        <p:spPr>
          <a:xfrm>
            <a:off x="247973" y="2834036"/>
            <a:ext cx="300277"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E19A01C4-B43B-3A93-1286-20C17404E8FA}"/>
              </a:ext>
            </a:extLst>
          </p:cNvPr>
          <p:cNvSpPr>
            <a:spLocks noGrp="1"/>
          </p:cNvSpPr>
          <p:nvPr>
            <p:ph type="title"/>
          </p:nvPr>
        </p:nvSpPr>
        <p:spPr>
          <a:xfrm>
            <a:off x="838199" y="365125"/>
            <a:ext cx="3587095" cy="1222375"/>
          </a:xfrm>
        </p:spPr>
        <p:txBody>
          <a:bodyPr/>
          <a:lstStyle/>
          <a:p>
            <a:r>
              <a:rPr lang="en-US" b="1"/>
              <a:t>The Datasets</a:t>
            </a:r>
            <a:endParaRPr lang="en-US"/>
          </a:p>
        </p:txBody>
      </p:sp>
      <p:pic>
        <p:nvPicPr>
          <p:cNvPr id="2" name="Graphic 1" descr="Tools with solid fill">
            <a:extLst>
              <a:ext uri="{FF2B5EF4-FFF2-40B4-BE49-F238E27FC236}">
                <a16:creationId xmlns:a16="http://schemas.microsoft.com/office/drawing/2014/main" id="{4F9B861D-909C-62FA-CBC7-B295AD1A67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250" y="1658427"/>
            <a:ext cx="338555" cy="338555"/>
          </a:xfrm>
          <a:prstGeom prst="rect">
            <a:avLst/>
          </a:prstGeom>
        </p:spPr>
      </p:pic>
      <p:pic>
        <p:nvPicPr>
          <p:cNvPr id="3" name="Graphic 2" descr="Box with solid fill">
            <a:extLst>
              <a:ext uri="{FF2B5EF4-FFF2-40B4-BE49-F238E27FC236}">
                <a16:creationId xmlns:a16="http://schemas.microsoft.com/office/drawing/2014/main" id="{705284FE-9E9A-90C4-20D1-4A778FA1A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2294" y="3862380"/>
            <a:ext cx="434612" cy="434612"/>
          </a:xfrm>
          <a:prstGeom prst="rect">
            <a:avLst/>
          </a:prstGeom>
        </p:spPr>
      </p:pic>
      <p:cxnSp>
        <p:nvCxnSpPr>
          <p:cNvPr id="16" name="Straight Arrow Connector 15">
            <a:extLst>
              <a:ext uri="{FF2B5EF4-FFF2-40B4-BE49-F238E27FC236}">
                <a16:creationId xmlns:a16="http://schemas.microsoft.com/office/drawing/2014/main" id="{3EECD7EC-891F-E968-0A5E-31BDC2C9C67C}"/>
              </a:ext>
            </a:extLst>
          </p:cNvPr>
          <p:cNvCxnSpPr>
            <a:cxnSpLocks/>
          </p:cNvCxnSpPr>
          <p:nvPr/>
        </p:nvCxnSpPr>
        <p:spPr>
          <a:xfrm flipH="1">
            <a:off x="2050055" y="1563791"/>
            <a:ext cx="444898" cy="46251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74047A2E-B8D8-0AC9-27DB-503CD2BEFD44}"/>
              </a:ext>
            </a:extLst>
          </p:cNvPr>
          <p:cNvSpPr txBox="1"/>
          <p:nvPr/>
        </p:nvSpPr>
        <p:spPr>
          <a:xfrm>
            <a:off x="2441980" y="1335939"/>
            <a:ext cx="1154675" cy="400110"/>
          </a:xfrm>
          <a:prstGeom prst="rect">
            <a:avLst/>
          </a:prstGeom>
          <a:noFill/>
        </p:spPr>
        <p:txBody>
          <a:bodyPr wrap="square" rtlCol="0">
            <a:spAutoFit/>
          </a:bodyPr>
          <a:lstStyle/>
          <a:p>
            <a:r>
              <a:rPr lang="en-US" sz="1000"/>
              <a:t>Problem Description</a:t>
            </a:r>
          </a:p>
        </p:txBody>
      </p:sp>
      <p:cxnSp>
        <p:nvCxnSpPr>
          <p:cNvPr id="30" name="Straight Arrow Connector 29">
            <a:extLst>
              <a:ext uri="{FF2B5EF4-FFF2-40B4-BE49-F238E27FC236}">
                <a16:creationId xmlns:a16="http://schemas.microsoft.com/office/drawing/2014/main" id="{DC010DF3-1541-32CF-ED24-A1BD31B7C1E8}"/>
              </a:ext>
            </a:extLst>
          </p:cNvPr>
          <p:cNvCxnSpPr>
            <a:cxnSpLocks/>
          </p:cNvCxnSpPr>
          <p:nvPr/>
        </p:nvCxnSpPr>
        <p:spPr>
          <a:xfrm flipH="1">
            <a:off x="7433050" y="1577024"/>
            <a:ext cx="410271" cy="44928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33" name="TextBox 32">
            <a:extLst>
              <a:ext uri="{FF2B5EF4-FFF2-40B4-BE49-F238E27FC236}">
                <a16:creationId xmlns:a16="http://schemas.microsoft.com/office/drawing/2014/main" id="{1C7A6106-5612-1B98-7755-04614D26D583}"/>
              </a:ext>
            </a:extLst>
          </p:cNvPr>
          <p:cNvSpPr txBox="1"/>
          <p:nvPr/>
        </p:nvSpPr>
        <p:spPr>
          <a:xfrm>
            <a:off x="7766706" y="1081371"/>
            <a:ext cx="1421516" cy="553998"/>
          </a:xfrm>
          <a:prstGeom prst="rect">
            <a:avLst/>
          </a:prstGeom>
          <a:noFill/>
        </p:spPr>
        <p:txBody>
          <a:bodyPr wrap="square" rtlCol="0">
            <a:spAutoFit/>
          </a:bodyPr>
          <a:lstStyle/>
          <a:p>
            <a:r>
              <a:rPr lang="en-US" sz="1000"/>
              <a:t>Hours expended by personnel to complete the job</a:t>
            </a:r>
          </a:p>
        </p:txBody>
      </p:sp>
      <p:cxnSp>
        <p:nvCxnSpPr>
          <p:cNvPr id="34" name="Straight Arrow Connector 33">
            <a:extLst>
              <a:ext uri="{FF2B5EF4-FFF2-40B4-BE49-F238E27FC236}">
                <a16:creationId xmlns:a16="http://schemas.microsoft.com/office/drawing/2014/main" id="{947EA3D0-192C-77A6-8AA9-246D8990051F}"/>
              </a:ext>
            </a:extLst>
          </p:cNvPr>
          <p:cNvCxnSpPr>
            <a:cxnSpLocks/>
          </p:cNvCxnSpPr>
          <p:nvPr/>
        </p:nvCxnSpPr>
        <p:spPr>
          <a:xfrm flipH="1">
            <a:off x="6126887" y="3983211"/>
            <a:ext cx="240697" cy="32790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42" name="TextBox 41">
            <a:extLst>
              <a:ext uri="{FF2B5EF4-FFF2-40B4-BE49-F238E27FC236}">
                <a16:creationId xmlns:a16="http://schemas.microsoft.com/office/drawing/2014/main" id="{6660F576-6F7F-F120-7561-DE493FE77DE8}"/>
              </a:ext>
            </a:extLst>
          </p:cNvPr>
          <p:cNvSpPr txBox="1"/>
          <p:nvPr/>
        </p:nvSpPr>
        <p:spPr>
          <a:xfrm>
            <a:off x="6336697" y="3862280"/>
            <a:ext cx="1120803" cy="400110"/>
          </a:xfrm>
          <a:prstGeom prst="rect">
            <a:avLst/>
          </a:prstGeom>
          <a:noFill/>
        </p:spPr>
        <p:txBody>
          <a:bodyPr wrap="square" rtlCol="0">
            <a:spAutoFit/>
          </a:bodyPr>
          <a:lstStyle/>
          <a:p>
            <a:r>
              <a:rPr lang="en-US" sz="1000"/>
              <a:t>Hours until parts arrived</a:t>
            </a:r>
          </a:p>
        </p:txBody>
      </p:sp>
      <p:cxnSp>
        <p:nvCxnSpPr>
          <p:cNvPr id="43" name="Straight Arrow Connector 42">
            <a:extLst>
              <a:ext uri="{FF2B5EF4-FFF2-40B4-BE49-F238E27FC236}">
                <a16:creationId xmlns:a16="http://schemas.microsoft.com/office/drawing/2014/main" id="{D4ED98B0-2276-3B50-DF50-83F93BE749E8}"/>
              </a:ext>
            </a:extLst>
          </p:cNvPr>
          <p:cNvCxnSpPr>
            <a:cxnSpLocks/>
            <a:stCxn id="44" idx="1"/>
          </p:cNvCxnSpPr>
          <p:nvPr/>
        </p:nvCxnSpPr>
        <p:spPr>
          <a:xfrm flipH="1">
            <a:off x="7465249" y="3996039"/>
            <a:ext cx="242000" cy="315072"/>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44" name="TextBox 43">
            <a:extLst>
              <a:ext uri="{FF2B5EF4-FFF2-40B4-BE49-F238E27FC236}">
                <a16:creationId xmlns:a16="http://schemas.microsoft.com/office/drawing/2014/main" id="{02F83E27-2A4B-3497-C0EB-111F4C6F780E}"/>
              </a:ext>
            </a:extLst>
          </p:cNvPr>
          <p:cNvSpPr txBox="1"/>
          <p:nvPr/>
        </p:nvSpPr>
        <p:spPr>
          <a:xfrm>
            <a:off x="7707249" y="3872928"/>
            <a:ext cx="1097665" cy="246221"/>
          </a:xfrm>
          <a:prstGeom prst="rect">
            <a:avLst/>
          </a:prstGeom>
          <a:noFill/>
        </p:spPr>
        <p:txBody>
          <a:bodyPr wrap="square" rtlCol="0">
            <a:spAutoFit/>
          </a:bodyPr>
          <a:lstStyle/>
          <a:p>
            <a:r>
              <a:rPr lang="en-US" sz="1000"/>
              <a:t>Type of supply</a:t>
            </a:r>
          </a:p>
        </p:txBody>
      </p:sp>
      <p:cxnSp>
        <p:nvCxnSpPr>
          <p:cNvPr id="45" name="Straight Arrow Connector 44">
            <a:extLst>
              <a:ext uri="{FF2B5EF4-FFF2-40B4-BE49-F238E27FC236}">
                <a16:creationId xmlns:a16="http://schemas.microsoft.com/office/drawing/2014/main" id="{A7546C05-DA30-A1DE-9BA0-C5657204C0FE}"/>
              </a:ext>
            </a:extLst>
          </p:cNvPr>
          <p:cNvCxnSpPr>
            <a:cxnSpLocks/>
          </p:cNvCxnSpPr>
          <p:nvPr/>
        </p:nvCxnSpPr>
        <p:spPr>
          <a:xfrm flipH="1">
            <a:off x="8672881" y="1027219"/>
            <a:ext cx="891307" cy="101117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47" name="TextBox 46">
            <a:extLst>
              <a:ext uri="{FF2B5EF4-FFF2-40B4-BE49-F238E27FC236}">
                <a16:creationId xmlns:a16="http://schemas.microsoft.com/office/drawing/2014/main" id="{186554A3-B977-E562-649F-AFBF35703F3A}"/>
              </a:ext>
            </a:extLst>
          </p:cNvPr>
          <p:cNvSpPr txBox="1"/>
          <p:nvPr/>
        </p:nvSpPr>
        <p:spPr>
          <a:xfrm>
            <a:off x="9502264" y="843571"/>
            <a:ext cx="1913461" cy="246221"/>
          </a:xfrm>
          <a:prstGeom prst="rect">
            <a:avLst/>
          </a:prstGeom>
          <a:noFill/>
        </p:spPr>
        <p:txBody>
          <a:bodyPr wrap="square" rtlCol="0">
            <a:spAutoFit/>
          </a:bodyPr>
          <a:lstStyle/>
          <a:p>
            <a:r>
              <a:rPr lang="en-US" sz="1000"/>
              <a:t>AKA maintenance duration</a:t>
            </a:r>
          </a:p>
        </p:txBody>
      </p:sp>
      <p:cxnSp>
        <p:nvCxnSpPr>
          <p:cNvPr id="57" name="Straight Arrow Connector 56">
            <a:extLst>
              <a:ext uri="{FF2B5EF4-FFF2-40B4-BE49-F238E27FC236}">
                <a16:creationId xmlns:a16="http://schemas.microsoft.com/office/drawing/2014/main" id="{345EB192-DEFA-C223-0DE7-53D49BFA15F1}"/>
              </a:ext>
            </a:extLst>
          </p:cNvPr>
          <p:cNvCxnSpPr>
            <a:cxnSpLocks/>
          </p:cNvCxnSpPr>
          <p:nvPr/>
        </p:nvCxnSpPr>
        <p:spPr>
          <a:xfrm flipH="1">
            <a:off x="3409466" y="1575876"/>
            <a:ext cx="444898" cy="46251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58" name="TextBox 57">
            <a:extLst>
              <a:ext uri="{FF2B5EF4-FFF2-40B4-BE49-F238E27FC236}">
                <a16:creationId xmlns:a16="http://schemas.microsoft.com/office/drawing/2014/main" id="{CE5DA590-324D-FC0A-DFBF-4B579950B247}"/>
              </a:ext>
            </a:extLst>
          </p:cNvPr>
          <p:cNvSpPr txBox="1"/>
          <p:nvPr/>
        </p:nvSpPr>
        <p:spPr>
          <a:xfrm>
            <a:off x="3812754" y="1261665"/>
            <a:ext cx="1154675" cy="400110"/>
          </a:xfrm>
          <a:prstGeom prst="rect">
            <a:avLst/>
          </a:prstGeom>
          <a:noFill/>
        </p:spPr>
        <p:txBody>
          <a:bodyPr wrap="square" rtlCol="0">
            <a:spAutoFit/>
          </a:bodyPr>
          <a:lstStyle/>
          <a:p>
            <a:r>
              <a:rPr lang="en-US" sz="1000"/>
              <a:t>~1,900 distinct in dataset</a:t>
            </a:r>
          </a:p>
        </p:txBody>
      </p:sp>
      <p:sp>
        <p:nvSpPr>
          <p:cNvPr id="59" name="TextBox 58">
            <a:extLst>
              <a:ext uri="{FF2B5EF4-FFF2-40B4-BE49-F238E27FC236}">
                <a16:creationId xmlns:a16="http://schemas.microsoft.com/office/drawing/2014/main" id="{B743ABAA-984A-4AEE-8B21-CE65EEC5868E}"/>
              </a:ext>
            </a:extLst>
          </p:cNvPr>
          <p:cNvSpPr txBox="1"/>
          <p:nvPr/>
        </p:nvSpPr>
        <p:spPr>
          <a:xfrm>
            <a:off x="5101669" y="339150"/>
            <a:ext cx="2071431" cy="830997"/>
          </a:xfrm>
          <a:prstGeom prst="rect">
            <a:avLst/>
          </a:prstGeom>
          <a:noFill/>
          <a:ln>
            <a:solidFill>
              <a:schemeClr val="accent1"/>
            </a:solidFill>
          </a:ln>
        </p:spPr>
        <p:txBody>
          <a:bodyPr wrap="square" rtlCol="0">
            <a:spAutoFit/>
          </a:bodyPr>
          <a:lstStyle/>
          <a:p>
            <a:r>
              <a:rPr lang="en-US" sz="1200"/>
              <a:t>~47,000 job records</a:t>
            </a:r>
          </a:p>
          <a:p>
            <a:r>
              <a:rPr lang="en-US" sz="1200"/>
              <a:t>CVN68-78</a:t>
            </a:r>
          </a:p>
          <a:p>
            <a:r>
              <a:rPr lang="en-US" sz="1200"/>
              <a:t>11/01/2017 - 06/16/2022</a:t>
            </a:r>
          </a:p>
          <a:p>
            <a:endParaRPr lang="en-US" sz="1200"/>
          </a:p>
        </p:txBody>
      </p:sp>
    </p:spTree>
    <p:extLst>
      <p:ext uri="{BB962C8B-B14F-4D97-AF65-F5344CB8AC3E}">
        <p14:creationId xmlns:p14="http://schemas.microsoft.com/office/powerpoint/2010/main" val="2013340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8950"/>
            <a:ext cx="10515600" cy="1221662"/>
          </a:xfrm>
        </p:spPr>
        <p:txBody>
          <a:bodyPr>
            <a:normAutofit/>
          </a:bodyPr>
          <a:lstStyle/>
          <a:p>
            <a:pPr algn="ctr"/>
            <a:r>
              <a:rPr lang="en-US" sz="1800"/>
              <a:t>Data Wrangling &amp; Cleaning</a:t>
            </a:r>
          </a:p>
        </p:txBody>
      </p:sp>
      <p:sp>
        <p:nvSpPr>
          <p:cNvPr id="6" name="Content Placeholder 5"/>
          <p:cNvSpPr>
            <a:spLocks noGrp="1"/>
          </p:cNvSpPr>
          <p:nvPr>
            <p:ph idx="1"/>
          </p:nvPr>
        </p:nvSpPr>
        <p:spPr>
          <a:xfrm>
            <a:off x="361508" y="497542"/>
            <a:ext cx="3292969" cy="1921565"/>
          </a:xfrm>
        </p:spPr>
        <p:txBody>
          <a:bodyPr vert="horz" lIns="91440" tIns="45720" rIns="91440" bIns="45720" rtlCol="0" anchor="t">
            <a:noAutofit/>
          </a:bodyPr>
          <a:lstStyle/>
          <a:p>
            <a:pPr marL="0" indent="0" algn="ctr">
              <a:lnSpc>
                <a:spcPct val="120000"/>
              </a:lnSpc>
              <a:buNone/>
            </a:pPr>
            <a:r>
              <a:rPr lang="en-GB" sz="1200" b="1"/>
              <a:t>Missing Values</a:t>
            </a:r>
            <a:endParaRPr lang="en-GB" sz="1200"/>
          </a:p>
          <a:p>
            <a:pPr algn="ctr">
              <a:lnSpc>
                <a:spcPct val="120000"/>
              </a:lnSpc>
            </a:pPr>
            <a:r>
              <a:rPr lang="en-GB" sz="1200"/>
              <a:t>Removed 22 columns (All NAs or unimodal value)</a:t>
            </a:r>
          </a:p>
          <a:p>
            <a:pPr algn="ctr">
              <a:lnSpc>
                <a:spcPct val="120000"/>
              </a:lnSpc>
            </a:pPr>
            <a:r>
              <a:rPr lang="en-GB" sz="1200"/>
              <a:t>Remaining 66 columns NAs</a:t>
            </a:r>
          </a:p>
          <a:p>
            <a:pPr marL="228600" lvl="1" algn="ctr">
              <a:lnSpc>
                <a:spcPct val="120000"/>
              </a:lnSpc>
            </a:pPr>
            <a:r>
              <a:rPr lang="en-GB" sz="1200"/>
              <a:t>Mode, Median, 'Unknown'</a:t>
            </a:r>
          </a:p>
          <a:p>
            <a:pPr lvl="1" indent="0">
              <a:buFont typeface="Arial"/>
              <a:buNone/>
            </a:pPr>
            <a:endParaRPr lang="en-GB" sz="2400"/>
          </a:p>
          <a:p>
            <a:pPr marL="457200" lvl="1" indent="0">
              <a:buFont typeface="Arial" panose="020B0604020202020204" pitchFamily="34" charset="0"/>
              <a:buNone/>
            </a:pPr>
            <a:endParaRPr lang="en-GB" sz="2400">
              <a:solidFill>
                <a:srgbClr val="5B6670"/>
              </a:solidFill>
            </a:endParaRPr>
          </a:p>
          <a:p>
            <a:pPr marL="457200" lvl="1" indent="0">
              <a:buFont typeface="Arial" panose="020B0604020202020204" pitchFamily="34" charset="0"/>
              <a:buNone/>
            </a:pPr>
            <a:endParaRPr lang="en-GB" sz="2400"/>
          </a:p>
          <a:p>
            <a:endParaRPr lang="en-GB"/>
          </a:p>
        </p:txBody>
      </p:sp>
      <p:sp>
        <p:nvSpPr>
          <p:cNvPr id="5" name="Slide Number Placeholder 4"/>
          <p:cNvSpPr>
            <a:spLocks noGrp="1"/>
          </p:cNvSpPr>
          <p:nvPr>
            <p:ph type="sldNum" sz="quarter" idx="4"/>
          </p:nvPr>
        </p:nvSpPr>
        <p:spPr/>
        <p:txBody>
          <a:bodyPr/>
          <a:lstStyle/>
          <a:p>
            <a:fld id="{DD6CD327-7318-4751-BA24-A1FB7777200C}" type="slidenum">
              <a:rPr lang="en-US" smtClean="0"/>
              <a:pPr/>
              <a:t>6</a:t>
            </a:fld>
            <a:endParaRPr lang="en-US"/>
          </a:p>
        </p:txBody>
      </p:sp>
      <p:pic>
        <p:nvPicPr>
          <p:cNvPr id="2" name="Picture 1" descr="How to Find Outliers | 4 Ways with Examples &amp; Explanation">
            <a:extLst>
              <a:ext uri="{FF2B5EF4-FFF2-40B4-BE49-F238E27FC236}">
                <a16:creationId xmlns:a16="http://schemas.microsoft.com/office/drawing/2014/main" id="{6482DD8F-79E3-C865-11C9-1C10DC9FBC82}"/>
              </a:ext>
            </a:extLst>
          </p:cNvPr>
          <p:cNvPicPr>
            <a:picLocks noChangeAspect="1"/>
          </p:cNvPicPr>
          <p:nvPr/>
        </p:nvPicPr>
        <p:blipFill rotWithShape="1">
          <a:blip r:embed="rId2"/>
          <a:srcRect l="2190" t="7059" r="1703" b="11373"/>
          <a:stretch/>
        </p:blipFill>
        <p:spPr>
          <a:xfrm>
            <a:off x="8090381" y="1596889"/>
            <a:ext cx="3651187" cy="1922629"/>
          </a:xfrm>
          <a:prstGeom prst="rect">
            <a:avLst/>
          </a:prstGeom>
        </p:spPr>
      </p:pic>
      <p:sp>
        <p:nvSpPr>
          <p:cNvPr id="9" name="Content Placeholder 5">
            <a:extLst>
              <a:ext uri="{FF2B5EF4-FFF2-40B4-BE49-F238E27FC236}">
                <a16:creationId xmlns:a16="http://schemas.microsoft.com/office/drawing/2014/main" id="{407F40A2-F171-7D04-9440-B9C6599283CC}"/>
              </a:ext>
            </a:extLst>
          </p:cNvPr>
          <p:cNvSpPr txBox="1">
            <a:spLocks/>
          </p:cNvSpPr>
          <p:nvPr/>
        </p:nvSpPr>
        <p:spPr>
          <a:xfrm>
            <a:off x="8257900" y="498022"/>
            <a:ext cx="3087827" cy="158559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00000"/>
              </a:lnSpc>
              <a:buFont typeface="Arial" panose="020B0604020202020204" pitchFamily="34" charset="0"/>
              <a:buNone/>
            </a:pPr>
            <a:r>
              <a:rPr lang="en-GB" sz="1200" b="1"/>
              <a:t>Outliers</a:t>
            </a:r>
            <a:endParaRPr lang="en-GB" sz="1200"/>
          </a:p>
          <a:p>
            <a:pPr algn="ctr">
              <a:lnSpc>
                <a:spcPct val="100000"/>
              </a:lnSpc>
              <a:buFont typeface="Arial"/>
              <a:buChar char="•"/>
            </a:pPr>
            <a:r>
              <a:rPr lang="en-GB" sz="1200"/>
              <a:t>Interquartile Range</a:t>
            </a:r>
            <a:endParaRPr lang="en-GB" sz="1200">
              <a:solidFill>
                <a:srgbClr val="24272A"/>
              </a:solidFill>
            </a:endParaRPr>
          </a:p>
          <a:p>
            <a:pPr algn="ctr">
              <a:lnSpc>
                <a:spcPct val="100000"/>
              </a:lnSpc>
              <a:buFont typeface="Arial"/>
              <a:buChar char="•"/>
            </a:pPr>
            <a:r>
              <a:rPr lang="en-GB" sz="1200"/>
              <a:t>Negative hours/days</a:t>
            </a:r>
            <a:endParaRPr lang="en-GB" sz="1200">
              <a:solidFill>
                <a:srgbClr val="24272A"/>
              </a:solidFill>
            </a:endParaRPr>
          </a:p>
          <a:p>
            <a:pPr marL="228600" lvl="1" algn="ctr">
              <a:lnSpc>
                <a:spcPct val="100000"/>
              </a:lnSpc>
              <a:buFont typeface="Arial"/>
              <a:buChar char="•"/>
            </a:pPr>
            <a:r>
              <a:rPr lang="en-GB" sz="1200"/>
              <a:t>Mode, Median, Zero</a:t>
            </a:r>
            <a:endParaRPr lang="en-US" sz="1200">
              <a:solidFill>
                <a:srgbClr val="24272A"/>
              </a:solidFill>
            </a:endParaRPr>
          </a:p>
        </p:txBody>
      </p:sp>
      <p:sp>
        <p:nvSpPr>
          <p:cNvPr id="8" name="Content Placeholder 5">
            <a:extLst>
              <a:ext uri="{FF2B5EF4-FFF2-40B4-BE49-F238E27FC236}">
                <a16:creationId xmlns:a16="http://schemas.microsoft.com/office/drawing/2014/main" id="{2618C558-5B3D-A9EB-D5E2-DAE1BAECFA92}"/>
              </a:ext>
            </a:extLst>
          </p:cNvPr>
          <p:cNvSpPr txBox="1">
            <a:spLocks/>
          </p:cNvSpPr>
          <p:nvPr/>
        </p:nvSpPr>
        <p:spPr>
          <a:xfrm>
            <a:off x="4452338" y="986371"/>
            <a:ext cx="3292969" cy="95828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en-GB" sz="1200" b="1"/>
              <a:t>Data Familiarization</a:t>
            </a:r>
            <a:endParaRPr lang="en-US" sz="1200"/>
          </a:p>
          <a:p>
            <a:pPr algn="ctr">
              <a:lnSpc>
                <a:spcPct val="120000"/>
              </a:lnSpc>
            </a:pPr>
            <a:r>
              <a:rPr lang="en-GB" sz="1200"/>
              <a:t>Ships' Maintenance and Material Management database/data records</a:t>
            </a:r>
          </a:p>
          <a:p>
            <a:endParaRPr lang="en-GB"/>
          </a:p>
        </p:txBody>
      </p:sp>
      <p:pic>
        <p:nvPicPr>
          <p:cNvPr id="10" name="Picture 9">
            <a:extLst>
              <a:ext uri="{FF2B5EF4-FFF2-40B4-BE49-F238E27FC236}">
                <a16:creationId xmlns:a16="http://schemas.microsoft.com/office/drawing/2014/main" id="{E8C9AE16-1F98-2A1B-103A-F733304DC918}"/>
              </a:ext>
            </a:extLst>
          </p:cNvPr>
          <p:cNvPicPr>
            <a:picLocks noChangeAspect="1"/>
          </p:cNvPicPr>
          <p:nvPr/>
        </p:nvPicPr>
        <p:blipFill>
          <a:blip r:embed="rId3"/>
          <a:stretch>
            <a:fillRect/>
          </a:stretch>
        </p:blipFill>
        <p:spPr>
          <a:xfrm>
            <a:off x="4647657" y="2694318"/>
            <a:ext cx="2968572" cy="4042914"/>
          </a:xfrm>
          <a:prstGeom prst="rect">
            <a:avLst/>
          </a:prstGeom>
        </p:spPr>
      </p:pic>
      <p:pic>
        <p:nvPicPr>
          <p:cNvPr id="11" name="Picture 10">
            <a:extLst>
              <a:ext uri="{FF2B5EF4-FFF2-40B4-BE49-F238E27FC236}">
                <a16:creationId xmlns:a16="http://schemas.microsoft.com/office/drawing/2014/main" id="{DB8056C5-6F47-F8C0-2963-B8553D280B40}"/>
              </a:ext>
            </a:extLst>
          </p:cNvPr>
          <p:cNvPicPr>
            <a:picLocks noChangeAspect="1"/>
          </p:cNvPicPr>
          <p:nvPr/>
        </p:nvPicPr>
        <p:blipFill rotWithShape="1">
          <a:blip r:embed="rId4"/>
          <a:srcRect r="377" b="5594"/>
          <a:stretch/>
        </p:blipFill>
        <p:spPr>
          <a:xfrm>
            <a:off x="151209" y="2694318"/>
            <a:ext cx="3924531" cy="4028375"/>
          </a:xfrm>
          <a:prstGeom prst="rect">
            <a:avLst/>
          </a:prstGeom>
        </p:spPr>
      </p:pic>
      <p:sp>
        <p:nvSpPr>
          <p:cNvPr id="12" name="Content Placeholder 5">
            <a:extLst>
              <a:ext uri="{FF2B5EF4-FFF2-40B4-BE49-F238E27FC236}">
                <a16:creationId xmlns:a16="http://schemas.microsoft.com/office/drawing/2014/main" id="{6642A2DB-5AE0-3E02-A6C4-3918ED2FA87C}"/>
              </a:ext>
            </a:extLst>
          </p:cNvPr>
          <p:cNvSpPr txBox="1">
            <a:spLocks/>
          </p:cNvSpPr>
          <p:nvPr/>
        </p:nvSpPr>
        <p:spPr>
          <a:xfrm>
            <a:off x="8376099" y="3950237"/>
            <a:ext cx="3087827" cy="3713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GB" sz="1200" b="1"/>
              <a:t>Natural Language Processing</a:t>
            </a:r>
            <a:endParaRPr lang="en-GB" sz="1200">
              <a:solidFill>
                <a:srgbClr val="24272A"/>
              </a:solidFill>
            </a:endParaRPr>
          </a:p>
          <a:p>
            <a:pPr>
              <a:buFont typeface="Arial,Sans-Serif"/>
              <a:buChar char="•"/>
            </a:pPr>
            <a:r>
              <a:rPr lang="en-GB" sz="1200"/>
              <a:t>Tokenization</a:t>
            </a:r>
            <a:endParaRPr lang="en-GB" sz="1000">
              <a:solidFill>
                <a:srgbClr val="5B6670"/>
              </a:solidFill>
              <a:ea typeface="+mn-lt"/>
              <a:cs typeface="+mn-lt"/>
            </a:endParaRPr>
          </a:p>
          <a:p>
            <a:pPr lvl="1">
              <a:buFont typeface="Arial,Sans-Serif"/>
              <a:buChar char="•"/>
            </a:pPr>
            <a:r>
              <a:rPr lang="en-GB" sz="1000">
                <a:solidFill>
                  <a:srgbClr val="5B6670"/>
                </a:solidFill>
                <a:ea typeface="+mn-lt"/>
                <a:cs typeface="+mn-lt"/>
              </a:rPr>
              <a:t>"The cat sat on the mat" becomes ["The", "cat", "sat", "on", "the", "mat"]</a:t>
            </a:r>
          </a:p>
          <a:p>
            <a:pPr lvl="1">
              <a:buFont typeface="Arial,Sans-Serif"/>
              <a:buChar char="•"/>
            </a:pPr>
            <a:r>
              <a:rPr lang="en-GB" sz="1000">
                <a:solidFill>
                  <a:srgbClr val="5B6670"/>
                </a:solidFill>
                <a:ea typeface="+mn-lt"/>
                <a:cs typeface="+mn-lt"/>
              </a:rPr>
              <a:t>Helps computer look at each word individually</a:t>
            </a:r>
            <a:endParaRPr lang="en-GB" sz="1000">
              <a:solidFill>
                <a:srgbClr val="5B6670"/>
              </a:solidFill>
            </a:endParaRPr>
          </a:p>
          <a:p>
            <a:pPr>
              <a:buFont typeface="Arial,Sans-Serif"/>
              <a:buChar char="•"/>
            </a:pPr>
            <a:r>
              <a:rPr lang="en-GB" sz="1200">
                <a:solidFill>
                  <a:srgbClr val="5B6670"/>
                </a:solidFill>
              </a:rPr>
              <a:t>Lemmatization</a:t>
            </a:r>
          </a:p>
          <a:p>
            <a:pPr lvl="1">
              <a:buFont typeface="Arial,Sans-Serif"/>
              <a:buChar char="•"/>
            </a:pPr>
            <a:r>
              <a:rPr lang="en-GB" sz="1000">
                <a:solidFill>
                  <a:srgbClr val="5B6670"/>
                </a:solidFill>
                <a:ea typeface="+mn-lt"/>
                <a:cs typeface="+mn-lt"/>
              </a:rPr>
              <a:t>"running" becomes "run", "better" becomes "good"</a:t>
            </a:r>
            <a:endParaRPr lang="en-GB" sz="1000">
              <a:solidFill>
                <a:srgbClr val="5B6670"/>
              </a:solidFill>
            </a:endParaRPr>
          </a:p>
          <a:p>
            <a:pPr>
              <a:buFont typeface="Arial,Sans-Serif"/>
              <a:buChar char="•"/>
            </a:pPr>
            <a:r>
              <a:rPr lang="en-GB" sz="1200">
                <a:solidFill>
                  <a:srgbClr val="5B6670"/>
                </a:solidFill>
              </a:rPr>
              <a:t>Remove Stop Words</a:t>
            </a:r>
          </a:p>
          <a:p>
            <a:pPr lvl="1">
              <a:buFont typeface="Arial,Sans-Serif"/>
              <a:buChar char="•"/>
            </a:pPr>
            <a:r>
              <a:rPr lang="en-GB" sz="1000">
                <a:solidFill>
                  <a:srgbClr val="5B6670"/>
                </a:solidFill>
              </a:rPr>
              <a:t>Removing words that do not contribute much value like "the", "is", "and"</a:t>
            </a:r>
          </a:p>
          <a:p>
            <a:pPr>
              <a:buFont typeface="Arial,Sans-Serif"/>
              <a:buChar char="•"/>
            </a:pPr>
            <a:endParaRPr lang="en-GB" sz="1200">
              <a:solidFill>
                <a:srgbClr val="24272A"/>
              </a:solidFill>
            </a:endParaRPr>
          </a:p>
          <a:p>
            <a:pPr marL="0" indent="0">
              <a:buFont typeface="Arial" panose="020B0604020202020204" pitchFamily="34" charset="0"/>
              <a:buNone/>
            </a:pPr>
            <a:endParaRPr lang="en-GB" sz="2400"/>
          </a:p>
          <a:p>
            <a:pPr lvl="1" indent="0">
              <a:buFont typeface="Arial"/>
              <a:buNone/>
            </a:pPr>
            <a:endParaRPr lang="en-GB" sz="2400"/>
          </a:p>
          <a:p>
            <a:pPr marL="457200" lvl="1" indent="0">
              <a:buNone/>
            </a:pPr>
            <a:endParaRPr lang="en-GB" sz="2400"/>
          </a:p>
          <a:p>
            <a:pPr marL="457200" lvl="1" indent="0">
              <a:buNone/>
            </a:pPr>
            <a:endParaRPr lang="en-GB"/>
          </a:p>
          <a:p>
            <a:endParaRPr lang="en-GB"/>
          </a:p>
        </p:txBody>
      </p:sp>
      <p:sp>
        <p:nvSpPr>
          <p:cNvPr id="13" name="Arrow: Right 12">
            <a:extLst>
              <a:ext uri="{FF2B5EF4-FFF2-40B4-BE49-F238E27FC236}">
                <a16:creationId xmlns:a16="http://schemas.microsoft.com/office/drawing/2014/main" id="{466D8304-BA4C-25FA-A5FF-95E9B885365F}"/>
              </a:ext>
            </a:extLst>
          </p:cNvPr>
          <p:cNvSpPr/>
          <p:nvPr/>
        </p:nvSpPr>
        <p:spPr>
          <a:xfrm>
            <a:off x="4140443" y="4598988"/>
            <a:ext cx="460076" cy="244415"/>
          </a:xfrm>
          <a:prstGeom prst="rightArrow">
            <a:avLst/>
          </a:prstGeom>
          <a:solidFill>
            <a:srgbClr val="0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AC0478D9-906C-C8FD-1050-DFE11D6D8F2A}"/>
              </a:ext>
            </a:extLst>
          </p:cNvPr>
          <p:cNvSpPr txBox="1">
            <a:spLocks/>
          </p:cNvSpPr>
          <p:nvPr/>
        </p:nvSpPr>
        <p:spPr>
          <a:xfrm>
            <a:off x="574968" y="2413745"/>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Before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5" name="Content Placeholder 5">
            <a:extLst>
              <a:ext uri="{FF2B5EF4-FFF2-40B4-BE49-F238E27FC236}">
                <a16:creationId xmlns:a16="http://schemas.microsoft.com/office/drawing/2014/main" id="{646A3D43-EC48-3378-4D93-73C5FA33E585}"/>
              </a:ext>
            </a:extLst>
          </p:cNvPr>
          <p:cNvSpPr txBox="1">
            <a:spLocks/>
          </p:cNvSpPr>
          <p:nvPr/>
        </p:nvSpPr>
        <p:spPr>
          <a:xfrm>
            <a:off x="4553607" y="2407498"/>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After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6" name="Rectangle 15">
            <a:extLst>
              <a:ext uri="{FF2B5EF4-FFF2-40B4-BE49-F238E27FC236}">
                <a16:creationId xmlns:a16="http://schemas.microsoft.com/office/drawing/2014/main" id="{C054736A-AD21-FC87-A423-40D43DBFE7E6}"/>
              </a:ext>
            </a:extLst>
          </p:cNvPr>
          <p:cNvSpPr/>
          <p:nvPr/>
        </p:nvSpPr>
        <p:spPr>
          <a:xfrm>
            <a:off x="1623934" y="2691983"/>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E662B2-7ED0-F564-9368-B22C6E6B895B}"/>
              </a:ext>
            </a:extLst>
          </p:cNvPr>
          <p:cNvSpPr/>
          <p:nvPr/>
        </p:nvSpPr>
        <p:spPr>
          <a:xfrm>
            <a:off x="637081" y="2691982"/>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197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9429" y="-2737"/>
            <a:ext cx="10484371" cy="834417"/>
          </a:xfrm>
        </p:spPr>
        <p:txBody>
          <a:bodyPr>
            <a:normAutofit/>
          </a:bodyPr>
          <a:lstStyle/>
          <a:p>
            <a:pPr algn="ctr"/>
            <a:r>
              <a:rPr lang="en-US" sz="1800"/>
              <a:t>Data Wrangling &amp; Cleaning- Continued</a:t>
            </a:r>
          </a:p>
        </p:txBody>
      </p:sp>
      <p:sp>
        <p:nvSpPr>
          <p:cNvPr id="6" name="Content Placeholder 5"/>
          <p:cNvSpPr>
            <a:spLocks noGrp="1"/>
          </p:cNvSpPr>
          <p:nvPr>
            <p:ph idx="1"/>
          </p:nvPr>
        </p:nvSpPr>
        <p:spPr>
          <a:xfrm>
            <a:off x="7831606" y="1072165"/>
            <a:ext cx="4117427" cy="1921565"/>
          </a:xfrm>
        </p:spPr>
        <p:txBody>
          <a:bodyPr vert="horz" lIns="91440" tIns="45720" rIns="91440" bIns="45720" rtlCol="0" anchor="t">
            <a:noAutofit/>
          </a:bodyPr>
          <a:lstStyle/>
          <a:p>
            <a:pPr marL="0" indent="0" algn="ctr">
              <a:lnSpc>
                <a:spcPct val="120000"/>
              </a:lnSpc>
              <a:buNone/>
            </a:pPr>
            <a:r>
              <a:rPr lang="en-GB" sz="1600" b="1"/>
              <a:t>How should missing values be handled?</a:t>
            </a:r>
          </a:p>
          <a:p>
            <a:pPr marL="0" indent="0" algn="ctr">
              <a:lnSpc>
                <a:spcPct val="120000"/>
              </a:lnSpc>
              <a:buNone/>
            </a:pPr>
            <a:endParaRPr lang="en-GB" sz="1400" b="1"/>
          </a:p>
          <a:p>
            <a:pPr marL="0" indent="0" algn="ctr">
              <a:lnSpc>
                <a:spcPct val="120000"/>
              </a:lnSpc>
              <a:buNone/>
            </a:pPr>
            <a:r>
              <a:rPr lang="en-GB" sz="1200" b="1"/>
              <a:t>General Approach:</a:t>
            </a:r>
          </a:p>
          <a:p>
            <a:pPr marL="0" indent="0" algn="ctr">
              <a:lnSpc>
                <a:spcPct val="120000"/>
              </a:lnSpc>
              <a:buNone/>
            </a:pPr>
            <a:r>
              <a:rPr lang="en-GB" sz="1200" b="1">
                <a:solidFill>
                  <a:srgbClr val="5B6670"/>
                </a:solidFill>
              </a:rPr>
              <a:t>Missing values in categorical columns are replaced by the category that occurs most in that column</a:t>
            </a:r>
          </a:p>
          <a:p>
            <a:pPr marL="0" indent="0" algn="ctr">
              <a:lnSpc>
                <a:spcPct val="120000"/>
              </a:lnSpc>
              <a:buNone/>
            </a:pPr>
            <a:endParaRPr lang="en-GB" sz="1200" b="1"/>
          </a:p>
          <a:p>
            <a:pPr marL="0" indent="0" algn="ctr">
              <a:lnSpc>
                <a:spcPct val="120000"/>
              </a:lnSpc>
              <a:buNone/>
            </a:pPr>
            <a:r>
              <a:rPr lang="en-GB" sz="1200" b="1"/>
              <a:t>Missing values in numerical columns are replaced by the median value of that column. Mean is not used due to outliers.</a:t>
            </a:r>
          </a:p>
          <a:p>
            <a:pPr marL="0" indent="0" algn="ctr">
              <a:lnSpc>
                <a:spcPct val="120000"/>
              </a:lnSpc>
              <a:buFont typeface="Arial" panose="020B0604020202020204" pitchFamily="34" charset="0"/>
              <a:buNone/>
            </a:pPr>
            <a:endParaRPr lang="en-GB" sz="1200" b="1"/>
          </a:p>
          <a:p>
            <a:pPr marL="0" indent="0" algn="ctr">
              <a:lnSpc>
                <a:spcPct val="120000"/>
              </a:lnSpc>
              <a:buNone/>
            </a:pPr>
            <a:r>
              <a:rPr lang="en-GB" sz="1200" b="1"/>
              <a:t>Missing values in narrative columns are replaced by the phrase 'Unknown'</a:t>
            </a:r>
          </a:p>
          <a:p>
            <a:pPr marL="0" indent="0" algn="ctr">
              <a:lnSpc>
                <a:spcPct val="120000"/>
              </a:lnSpc>
              <a:buFont typeface="Arial" panose="020B0604020202020204" pitchFamily="34" charset="0"/>
              <a:buNone/>
            </a:pPr>
            <a:endParaRPr lang="en-GB" sz="1200" b="1"/>
          </a:p>
          <a:p>
            <a:pPr marL="0" indent="0" algn="ctr">
              <a:lnSpc>
                <a:spcPct val="120000"/>
              </a:lnSpc>
              <a:buFont typeface="Arial" panose="020B0604020202020204" pitchFamily="34" charset="0"/>
              <a:buNone/>
            </a:pPr>
            <a:endParaRPr lang="en-GB" sz="1200" b="1"/>
          </a:p>
          <a:p>
            <a:pPr lvl="1" indent="0">
              <a:buFont typeface="Arial"/>
              <a:buNone/>
            </a:pPr>
            <a:endParaRPr lang="en-GB" sz="2400"/>
          </a:p>
          <a:p>
            <a:pPr marL="457200" lvl="1" indent="0">
              <a:buNone/>
            </a:pPr>
            <a:endParaRPr lang="en-GB" sz="2400"/>
          </a:p>
          <a:p>
            <a:pPr marL="457200" lvl="1" indent="0">
              <a:buNone/>
            </a:pPr>
            <a:endParaRPr lang="en-GB"/>
          </a:p>
          <a:p>
            <a:endParaRPr lang="en-GB"/>
          </a:p>
        </p:txBody>
      </p:sp>
      <p:pic>
        <p:nvPicPr>
          <p:cNvPr id="10" name="Picture 9">
            <a:extLst>
              <a:ext uri="{FF2B5EF4-FFF2-40B4-BE49-F238E27FC236}">
                <a16:creationId xmlns:a16="http://schemas.microsoft.com/office/drawing/2014/main" id="{E8C9AE16-1F98-2A1B-103A-F733304DC918}"/>
              </a:ext>
            </a:extLst>
          </p:cNvPr>
          <p:cNvPicPr>
            <a:picLocks noChangeAspect="1"/>
          </p:cNvPicPr>
          <p:nvPr/>
        </p:nvPicPr>
        <p:blipFill>
          <a:blip r:embed="rId2"/>
          <a:stretch>
            <a:fillRect/>
          </a:stretch>
        </p:blipFill>
        <p:spPr>
          <a:xfrm>
            <a:off x="4635165" y="1557564"/>
            <a:ext cx="2968572" cy="4042914"/>
          </a:xfrm>
          <a:prstGeom prst="rect">
            <a:avLst/>
          </a:prstGeom>
        </p:spPr>
      </p:pic>
      <p:pic>
        <p:nvPicPr>
          <p:cNvPr id="11" name="Picture 10">
            <a:extLst>
              <a:ext uri="{FF2B5EF4-FFF2-40B4-BE49-F238E27FC236}">
                <a16:creationId xmlns:a16="http://schemas.microsoft.com/office/drawing/2014/main" id="{DB8056C5-6F47-F8C0-2963-B8553D280B40}"/>
              </a:ext>
            </a:extLst>
          </p:cNvPr>
          <p:cNvPicPr>
            <a:picLocks noChangeAspect="1"/>
          </p:cNvPicPr>
          <p:nvPr/>
        </p:nvPicPr>
        <p:blipFill rotWithShape="1">
          <a:blip r:embed="rId3"/>
          <a:srcRect r="377" b="5594"/>
          <a:stretch/>
        </p:blipFill>
        <p:spPr>
          <a:xfrm>
            <a:off x="138717" y="1557564"/>
            <a:ext cx="3924531" cy="4028375"/>
          </a:xfrm>
          <a:prstGeom prst="rect">
            <a:avLst/>
          </a:prstGeom>
        </p:spPr>
      </p:pic>
      <p:sp>
        <p:nvSpPr>
          <p:cNvPr id="13" name="Arrow: Right 12">
            <a:extLst>
              <a:ext uri="{FF2B5EF4-FFF2-40B4-BE49-F238E27FC236}">
                <a16:creationId xmlns:a16="http://schemas.microsoft.com/office/drawing/2014/main" id="{466D8304-BA4C-25FA-A5FF-95E9B885365F}"/>
              </a:ext>
            </a:extLst>
          </p:cNvPr>
          <p:cNvSpPr/>
          <p:nvPr/>
        </p:nvSpPr>
        <p:spPr>
          <a:xfrm>
            <a:off x="4102967" y="3462234"/>
            <a:ext cx="460076" cy="244415"/>
          </a:xfrm>
          <a:prstGeom prst="rightArrow">
            <a:avLst/>
          </a:prstGeom>
          <a:solidFill>
            <a:srgbClr val="0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AC0478D9-906C-C8FD-1050-DFE11D6D8F2A}"/>
              </a:ext>
            </a:extLst>
          </p:cNvPr>
          <p:cNvSpPr txBox="1">
            <a:spLocks/>
          </p:cNvSpPr>
          <p:nvPr/>
        </p:nvSpPr>
        <p:spPr>
          <a:xfrm>
            <a:off x="562476" y="1276991"/>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Before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5" name="Content Placeholder 5">
            <a:extLst>
              <a:ext uri="{FF2B5EF4-FFF2-40B4-BE49-F238E27FC236}">
                <a16:creationId xmlns:a16="http://schemas.microsoft.com/office/drawing/2014/main" id="{646A3D43-EC48-3378-4D93-73C5FA33E585}"/>
              </a:ext>
            </a:extLst>
          </p:cNvPr>
          <p:cNvSpPr txBox="1">
            <a:spLocks/>
          </p:cNvSpPr>
          <p:nvPr/>
        </p:nvSpPr>
        <p:spPr>
          <a:xfrm>
            <a:off x="4541115" y="1270744"/>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After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6" name="Rectangle 15">
            <a:extLst>
              <a:ext uri="{FF2B5EF4-FFF2-40B4-BE49-F238E27FC236}">
                <a16:creationId xmlns:a16="http://schemas.microsoft.com/office/drawing/2014/main" id="{C054736A-AD21-FC87-A423-40D43DBFE7E6}"/>
              </a:ext>
            </a:extLst>
          </p:cNvPr>
          <p:cNvSpPr/>
          <p:nvPr/>
        </p:nvSpPr>
        <p:spPr>
          <a:xfrm>
            <a:off x="1611442" y="1555229"/>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E662B2-7ED0-F564-9368-B22C6E6B895B}"/>
              </a:ext>
            </a:extLst>
          </p:cNvPr>
          <p:cNvSpPr/>
          <p:nvPr/>
        </p:nvSpPr>
        <p:spPr>
          <a:xfrm>
            <a:off x="624589" y="1555228"/>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35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4917-E79A-ADA4-E292-FE6182FDFFB4}"/>
              </a:ext>
            </a:extLst>
          </p:cNvPr>
          <p:cNvSpPr>
            <a:spLocks noGrp="1"/>
          </p:cNvSpPr>
          <p:nvPr>
            <p:ph type="title"/>
          </p:nvPr>
        </p:nvSpPr>
        <p:spPr/>
        <p:txBody>
          <a:bodyPr/>
          <a:lstStyle/>
          <a:p>
            <a:r>
              <a:rPr lang="en-US"/>
              <a:t>Data Integration</a:t>
            </a:r>
          </a:p>
        </p:txBody>
      </p:sp>
      <p:sp>
        <p:nvSpPr>
          <p:cNvPr id="4" name="Slide Number Placeholder 3">
            <a:extLst>
              <a:ext uri="{FF2B5EF4-FFF2-40B4-BE49-F238E27FC236}">
                <a16:creationId xmlns:a16="http://schemas.microsoft.com/office/drawing/2014/main" id="{272C3D99-B143-AB49-262A-3F20266C4CC9}"/>
              </a:ext>
            </a:extLst>
          </p:cNvPr>
          <p:cNvSpPr>
            <a:spLocks noGrp="1"/>
          </p:cNvSpPr>
          <p:nvPr>
            <p:ph type="sldNum" sz="quarter" idx="4"/>
          </p:nvPr>
        </p:nvSpPr>
        <p:spPr/>
        <p:txBody>
          <a:bodyPr/>
          <a:lstStyle/>
          <a:p>
            <a:fld id="{DD6CD327-7318-4751-BA24-A1FB7777200C}" type="slidenum">
              <a:rPr lang="en-US" smtClean="0"/>
              <a:pPr/>
              <a:t>8</a:t>
            </a:fld>
            <a:endParaRPr lang="en-US"/>
          </a:p>
        </p:txBody>
      </p:sp>
      <p:pic>
        <p:nvPicPr>
          <p:cNvPr id="12" name="Picture 11">
            <a:extLst>
              <a:ext uri="{FF2B5EF4-FFF2-40B4-BE49-F238E27FC236}">
                <a16:creationId xmlns:a16="http://schemas.microsoft.com/office/drawing/2014/main" id="{3F5ECD61-5F6F-1C9F-B5C1-62BCAB4DC623}"/>
              </a:ext>
            </a:extLst>
          </p:cNvPr>
          <p:cNvPicPr>
            <a:picLocks noChangeAspect="1"/>
          </p:cNvPicPr>
          <p:nvPr/>
        </p:nvPicPr>
        <p:blipFill>
          <a:blip r:embed="rId2"/>
          <a:stretch>
            <a:fillRect/>
          </a:stretch>
        </p:blipFill>
        <p:spPr>
          <a:xfrm>
            <a:off x="50123" y="1901175"/>
            <a:ext cx="4883983" cy="1331783"/>
          </a:xfrm>
          <a:prstGeom prst="rect">
            <a:avLst/>
          </a:prstGeom>
        </p:spPr>
      </p:pic>
      <p:cxnSp>
        <p:nvCxnSpPr>
          <p:cNvPr id="13" name="Straight Arrow Connector 12">
            <a:extLst>
              <a:ext uri="{FF2B5EF4-FFF2-40B4-BE49-F238E27FC236}">
                <a16:creationId xmlns:a16="http://schemas.microsoft.com/office/drawing/2014/main" id="{DEC3A6FB-2E09-D5E0-6333-5C56E4C6F255}"/>
              </a:ext>
            </a:extLst>
          </p:cNvPr>
          <p:cNvCxnSpPr/>
          <p:nvPr/>
        </p:nvCxnSpPr>
        <p:spPr>
          <a:xfrm>
            <a:off x="2320386" y="3353607"/>
            <a:ext cx="843366" cy="978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9816B3-BE1E-7067-4CA4-B149D43D449E}"/>
              </a:ext>
            </a:extLst>
          </p:cNvPr>
          <p:cNvCxnSpPr/>
          <p:nvPr/>
        </p:nvCxnSpPr>
        <p:spPr>
          <a:xfrm flipH="1">
            <a:off x="8085695" y="3302753"/>
            <a:ext cx="602719" cy="98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CAA47C1-1BC8-7284-2779-7A820A474176}"/>
              </a:ext>
            </a:extLst>
          </p:cNvPr>
          <p:cNvPicPr>
            <a:picLocks noChangeAspect="1"/>
          </p:cNvPicPr>
          <p:nvPr/>
        </p:nvPicPr>
        <p:blipFill>
          <a:blip r:embed="rId3"/>
          <a:stretch>
            <a:fillRect/>
          </a:stretch>
        </p:blipFill>
        <p:spPr>
          <a:xfrm>
            <a:off x="6307190" y="1902658"/>
            <a:ext cx="5804785" cy="1341307"/>
          </a:xfrm>
          <a:prstGeom prst="rect">
            <a:avLst/>
          </a:prstGeom>
        </p:spPr>
      </p:pic>
      <p:pic>
        <p:nvPicPr>
          <p:cNvPr id="16" name="Content Placeholder 14">
            <a:extLst>
              <a:ext uri="{FF2B5EF4-FFF2-40B4-BE49-F238E27FC236}">
                <a16:creationId xmlns:a16="http://schemas.microsoft.com/office/drawing/2014/main" id="{A99A450A-218A-34DF-5859-D79B28847633}"/>
              </a:ext>
            </a:extLst>
          </p:cNvPr>
          <p:cNvPicPr>
            <a:picLocks noGrp="1" noChangeAspect="1"/>
          </p:cNvPicPr>
          <p:nvPr>
            <p:ph idx="1"/>
          </p:nvPr>
        </p:nvPicPr>
        <p:blipFill>
          <a:blip r:embed="rId4"/>
          <a:stretch>
            <a:fillRect/>
          </a:stretch>
        </p:blipFill>
        <p:spPr>
          <a:xfrm>
            <a:off x="838200" y="4406040"/>
            <a:ext cx="10515600" cy="1535492"/>
          </a:xfrm>
        </p:spPr>
      </p:pic>
      <p:sp>
        <p:nvSpPr>
          <p:cNvPr id="3" name="TextBox 2">
            <a:extLst>
              <a:ext uri="{FF2B5EF4-FFF2-40B4-BE49-F238E27FC236}">
                <a16:creationId xmlns:a16="http://schemas.microsoft.com/office/drawing/2014/main" id="{8D56B5F6-E726-DE7F-D06C-33ED9BAC7FD7}"/>
              </a:ext>
            </a:extLst>
          </p:cNvPr>
          <p:cNvSpPr txBox="1"/>
          <p:nvPr/>
        </p:nvSpPr>
        <p:spPr>
          <a:xfrm>
            <a:off x="163606" y="1373841"/>
            <a:ext cx="21201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Jobs Data</a:t>
            </a:r>
          </a:p>
        </p:txBody>
      </p:sp>
      <p:sp>
        <p:nvSpPr>
          <p:cNvPr id="5" name="TextBox 4">
            <a:extLst>
              <a:ext uri="{FF2B5EF4-FFF2-40B4-BE49-F238E27FC236}">
                <a16:creationId xmlns:a16="http://schemas.microsoft.com/office/drawing/2014/main" id="{5B65842A-F57C-02A0-2F0D-9FC5D69A78E9}"/>
              </a:ext>
            </a:extLst>
          </p:cNvPr>
          <p:cNvSpPr txBox="1"/>
          <p:nvPr/>
        </p:nvSpPr>
        <p:spPr>
          <a:xfrm>
            <a:off x="6611470" y="1456764"/>
            <a:ext cx="1759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Supply Data</a:t>
            </a:r>
          </a:p>
        </p:txBody>
      </p:sp>
      <p:sp>
        <p:nvSpPr>
          <p:cNvPr id="6" name="TextBox 5">
            <a:extLst>
              <a:ext uri="{FF2B5EF4-FFF2-40B4-BE49-F238E27FC236}">
                <a16:creationId xmlns:a16="http://schemas.microsoft.com/office/drawing/2014/main" id="{0B2D0AB0-A84F-E602-A009-6B63E3A77E1D}"/>
              </a:ext>
            </a:extLst>
          </p:cNvPr>
          <p:cNvSpPr txBox="1"/>
          <p:nvPr/>
        </p:nvSpPr>
        <p:spPr>
          <a:xfrm>
            <a:off x="4040842" y="3751729"/>
            <a:ext cx="3207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Comprehensive View for a  Maintenance Action</a:t>
            </a:r>
          </a:p>
        </p:txBody>
      </p:sp>
      <p:pic>
        <p:nvPicPr>
          <p:cNvPr id="17" name="Graphic 16" descr="Tools with solid fill">
            <a:extLst>
              <a:ext uri="{FF2B5EF4-FFF2-40B4-BE49-F238E27FC236}">
                <a16:creationId xmlns:a16="http://schemas.microsoft.com/office/drawing/2014/main" id="{DCF9FCC5-2621-F933-0D31-2D818C71F3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4984" y="1399390"/>
            <a:ext cx="338555" cy="338555"/>
          </a:xfrm>
          <a:prstGeom prst="rect">
            <a:avLst/>
          </a:prstGeom>
        </p:spPr>
      </p:pic>
      <p:pic>
        <p:nvPicPr>
          <p:cNvPr id="18" name="Graphic 17" descr="Box with solid fill">
            <a:extLst>
              <a:ext uri="{FF2B5EF4-FFF2-40B4-BE49-F238E27FC236}">
                <a16:creationId xmlns:a16="http://schemas.microsoft.com/office/drawing/2014/main" id="{5EF8389F-7CFB-1198-6D91-620558735B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85695" y="1431317"/>
            <a:ext cx="434612" cy="434612"/>
          </a:xfrm>
          <a:prstGeom prst="rect">
            <a:avLst/>
          </a:prstGeom>
        </p:spPr>
      </p:pic>
    </p:spTree>
    <p:extLst>
      <p:ext uri="{BB962C8B-B14F-4D97-AF65-F5344CB8AC3E}">
        <p14:creationId xmlns:p14="http://schemas.microsoft.com/office/powerpoint/2010/main" val="294065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8A0B-F592-1A3E-0AB5-8F3C0E00191C}"/>
              </a:ext>
            </a:extLst>
          </p:cNvPr>
          <p:cNvSpPr>
            <a:spLocks noGrp="1"/>
          </p:cNvSpPr>
          <p:nvPr>
            <p:ph type="title"/>
          </p:nvPr>
        </p:nvSpPr>
        <p:spPr/>
        <p:txBody>
          <a:bodyPr/>
          <a:lstStyle/>
          <a:p>
            <a:r>
              <a:rPr lang="en-US"/>
              <a:t>Feature Engineering</a:t>
            </a:r>
          </a:p>
        </p:txBody>
      </p:sp>
      <p:sp>
        <p:nvSpPr>
          <p:cNvPr id="3" name="Content Placeholder 2">
            <a:extLst>
              <a:ext uri="{FF2B5EF4-FFF2-40B4-BE49-F238E27FC236}">
                <a16:creationId xmlns:a16="http://schemas.microsoft.com/office/drawing/2014/main" id="{91927059-9F3B-6D4A-0412-CA11475440E0}"/>
              </a:ext>
            </a:extLst>
          </p:cNvPr>
          <p:cNvSpPr>
            <a:spLocks noGrp="1"/>
          </p:cNvSpPr>
          <p:nvPr>
            <p:ph idx="1"/>
          </p:nvPr>
        </p:nvSpPr>
        <p:spPr/>
        <p:txBody>
          <a:bodyPr vert="horz" lIns="91440" tIns="45720" rIns="91440" bIns="45720" rtlCol="0" anchor="t">
            <a:normAutofit/>
          </a:bodyPr>
          <a:lstStyle/>
          <a:p>
            <a:pPr marL="0" indent="0">
              <a:buNone/>
            </a:pPr>
            <a:r>
              <a:rPr lang="en-US"/>
              <a:t>Creating new features that could provide additional value to the model building process</a:t>
            </a:r>
            <a:endParaRPr lang="en-US" b="1"/>
          </a:p>
          <a:p>
            <a:pPr marL="0" indent="0">
              <a:buNone/>
            </a:pPr>
            <a:r>
              <a:rPr lang="en-US"/>
              <a:t>Applications: </a:t>
            </a:r>
          </a:p>
          <a:p>
            <a:pPr marL="0" indent="0">
              <a:buNone/>
            </a:pPr>
            <a:r>
              <a:rPr lang="en-US"/>
              <a:t>total price = quantity X unit price</a:t>
            </a:r>
          </a:p>
          <a:p>
            <a:pPr marL="0" indent="0">
              <a:buNone/>
            </a:pPr>
            <a:r>
              <a:rPr lang="en-US"/>
              <a:t>Days Until All Parts Required for Job Arrived = (group by(job sequence), max(Days Until Part Arrived))</a:t>
            </a:r>
          </a:p>
          <a:p>
            <a:pPr marL="0"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2C333CD5-6D15-7C67-1D5B-6E516A570843}"/>
              </a:ext>
            </a:extLst>
          </p:cNvPr>
          <p:cNvSpPr>
            <a:spLocks noGrp="1"/>
          </p:cNvSpPr>
          <p:nvPr>
            <p:ph type="sldNum" sz="quarter" idx="4"/>
          </p:nvPr>
        </p:nvSpPr>
        <p:spPr/>
        <p:txBody>
          <a:bodyPr/>
          <a:lstStyle/>
          <a:p>
            <a:fld id="{DD6CD327-7318-4751-BA24-A1FB7777200C}" type="slidenum">
              <a:rPr lang="en-US" smtClean="0"/>
              <a:pPr/>
              <a:t>9</a:t>
            </a:fld>
            <a:endParaRPr lang="en-US"/>
          </a:p>
        </p:txBody>
      </p:sp>
      <p:pic>
        <p:nvPicPr>
          <p:cNvPr id="7" name="Picture 6">
            <a:extLst>
              <a:ext uri="{FF2B5EF4-FFF2-40B4-BE49-F238E27FC236}">
                <a16:creationId xmlns:a16="http://schemas.microsoft.com/office/drawing/2014/main" id="{8C1E0659-8E08-DA8A-FD1A-AFD3DC28D46D}"/>
              </a:ext>
            </a:extLst>
          </p:cNvPr>
          <p:cNvPicPr>
            <a:picLocks noChangeAspect="1"/>
          </p:cNvPicPr>
          <p:nvPr/>
        </p:nvPicPr>
        <p:blipFill>
          <a:blip r:embed="rId2"/>
          <a:stretch>
            <a:fillRect/>
          </a:stretch>
        </p:blipFill>
        <p:spPr>
          <a:xfrm>
            <a:off x="103322" y="4855913"/>
            <a:ext cx="11707678" cy="413736"/>
          </a:xfrm>
          <a:prstGeom prst="rect">
            <a:avLst/>
          </a:prstGeom>
        </p:spPr>
      </p:pic>
    </p:spTree>
    <p:extLst>
      <p:ext uri="{BB962C8B-B14F-4D97-AF65-F5344CB8AC3E}">
        <p14:creationId xmlns:p14="http://schemas.microsoft.com/office/powerpoint/2010/main" val="1889740198"/>
      </p:ext>
    </p:extLst>
  </p:cSld>
  <p:clrMapOvr>
    <a:masterClrMapping/>
  </p:clrMapOvr>
</p:sld>
</file>

<file path=ppt/theme/theme1.xml><?xml version="1.0" encoding="utf-8"?>
<a:theme xmlns:a="http://schemas.openxmlformats.org/drawingml/2006/main" name="Content Slides_Light">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638F640C-F1F7-4B69-BC23-142634C4DDFB}"/>
    </a:ext>
  </a:extLst>
</a:theme>
</file>

<file path=ppt/theme/theme2.xml><?xml version="1.0" encoding="utf-8"?>
<a:theme xmlns:a="http://schemas.openxmlformats.org/drawingml/2006/main" name="Content Slides_Dark">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154ABE6E-44E9-4741-A565-F9189BD89F5A}"/>
    </a:ext>
  </a:extLst>
</a:theme>
</file>

<file path=ppt/theme/theme3.xml><?xml version="1.0" encoding="utf-8"?>
<a:theme xmlns:a="http://schemas.openxmlformats.org/drawingml/2006/main" name="Cover Slide_Image">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F2225817-A024-4D85-A8A5-80CCBE274986}"/>
    </a:ext>
  </a:extLst>
</a:theme>
</file>

<file path=ppt/theme/theme4.xml><?xml version="1.0" encoding="utf-8"?>
<a:theme xmlns:a="http://schemas.openxmlformats.org/drawingml/2006/main" name="Cover Slide_Simple">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122521DA-3B74-4322-AA15-15457618FAB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837554C6111A4B964311323D2645D3" ma:contentTypeVersion="10" ma:contentTypeDescription="Create a new document." ma:contentTypeScope="" ma:versionID="82518c026fff6e9406a01d1f9df4013a">
  <xsd:schema xmlns:xsd="http://www.w3.org/2001/XMLSchema" xmlns:xs="http://www.w3.org/2001/XMLSchema" xmlns:p="http://schemas.microsoft.com/office/2006/metadata/properties" xmlns:ns2="f75c0a95-bf19-494a-a8d5-9a3f1365658e" xmlns:ns3="efdafb4d-26c0-4d5d-8b5b-8230c994bcc6" targetNamespace="http://schemas.microsoft.com/office/2006/metadata/properties" ma:root="true" ma:fieldsID="6c0d553bd8ba3e3b6a512ab658165c44" ns2:_="" ns3:_="">
    <xsd:import namespace="f75c0a95-bf19-494a-a8d5-9a3f1365658e"/>
    <xsd:import namespace="efdafb4d-26c0-4d5d-8b5b-8230c994bcc6"/>
    <xsd:element name="properties">
      <xsd:complexType>
        <xsd:sequence>
          <xsd:element name="documentManagement">
            <xsd:complexType>
              <xsd:all>
                <xsd:element ref="ns2:MediaServiceSearchProperties" minOccurs="0"/>
                <xsd:element ref="ns2:MediaServiceObjectDetectorVersions" minOccurs="0"/>
                <xsd:element ref="ns2:MediaServiceDateTaken" minOccurs="0"/>
                <xsd:element ref="ns2:MediaLengthInSeconds" minOccurs="0"/>
                <xsd:element ref="ns3:SharedWithUsers" minOccurs="0"/>
                <xsd:element ref="ns3:SharedWithDetails"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5c0a95-bf19-494a-a8d5-9a3f1365658e" elementFormDefault="qualified">
    <xsd:import namespace="http://schemas.microsoft.com/office/2006/documentManagement/types"/>
    <xsd:import namespace="http://schemas.microsoft.com/office/infopath/2007/PartnerControls"/>
    <xsd:element name="MediaServiceSearchProperties" ma:index="8" nillable="true" ma:displayName="MediaServiceSearchProperties" ma:hidden="true" ma:internalName="MediaServiceSearchProperties" ma:readOnly="true">
      <xsd:simpleType>
        <xsd:restriction base="dms:Note"/>
      </xsd:simpleType>
    </xsd:element>
    <xsd:element name="MediaServiceObjectDetectorVersions" ma:index="9" nillable="true" ma:displayName="MediaServiceObjectDetectorVersions" ma:hidden="true" ma:indexed="true" ma:internalName="MediaServiceObjectDetectorVersions" ma:readOnly="true">
      <xsd:simpleType>
        <xsd:restriction base="dms:Text"/>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dafb4d-26c0-4d5d-8b5b-8230c994bc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EC285F-CBAB-4831-81AF-6FC76761C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5c0a95-bf19-494a-a8d5-9a3f1365658e"/>
    <ds:schemaRef ds:uri="efdafb4d-26c0-4d5d-8b5b-8230c994bc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764546-4355-4B19-AA0A-FE8BD4633A34}">
  <ds:schemaRefs>
    <ds:schemaRef ds:uri="8310d5c2-3862-4b44-85d8-3ac38d2a52b6"/>
    <ds:schemaRef ds:uri="ca591279-b77a-4aa2-8f2a-d9edd4826a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D18ADBD-0812-4175-910E-91AC72374458}">
  <ds:schemaRefs>
    <ds:schemaRef ds:uri="http://schemas.microsoft.com/sharepoint/v3/contenttype/forms"/>
  </ds:schemaRefs>
</ds:datastoreItem>
</file>

<file path=docMetadata/LabelInfo.xml><?xml version="1.0" encoding="utf-8"?>
<clbl:labelList xmlns:clbl="http://schemas.microsoft.com/office/2020/mipLabelMetadata">
  <clbl:label id="{d45142db-3030-4353-8fb6-27f2a2f496be}" enabled="1" method="Privileged" siteId="{b841edbb-4850-4732-b80f-a85c778f2b99}" removed="0"/>
</clbl:labelList>
</file>

<file path=docProps/app.xml><?xml version="1.0" encoding="utf-8"?>
<Properties xmlns="http://schemas.openxmlformats.org/officeDocument/2006/extended-properties" xmlns:vt="http://schemas.openxmlformats.org/officeDocument/2006/docPropsVTypes">
  <Template>HII_PowerPoint-Template_070623</Template>
  <Application>Microsoft Office PowerPoint</Application>
  <PresentationFormat>Widescreen</PresentationFormat>
  <Slides>21</Slides>
  <Notes>2</Notes>
  <HiddenSlides>0</HiddenSlide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Content Slides_Light</vt:lpstr>
      <vt:lpstr>Content Slides_Dark</vt:lpstr>
      <vt:lpstr>Cover Slide_Image</vt:lpstr>
      <vt:lpstr>Cover Slide_Simple</vt:lpstr>
      <vt:lpstr>2024 Fleet Sustainment Data Science Internship Project</vt:lpstr>
      <vt:lpstr>Presentation Overview</vt:lpstr>
      <vt:lpstr>Executive Summary</vt:lpstr>
      <vt:lpstr>Preparing for Predictive Modeling</vt:lpstr>
      <vt:lpstr>The Datasets</vt:lpstr>
      <vt:lpstr>Data Wrangling &amp; Cleaning</vt:lpstr>
      <vt:lpstr>Data Wrangling &amp; Cleaning- Continued</vt:lpstr>
      <vt:lpstr>Data Integration</vt:lpstr>
      <vt:lpstr>Feature Engineering</vt:lpstr>
      <vt:lpstr>Data Analysis </vt:lpstr>
      <vt:lpstr>Predictive Modeling</vt:lpstr>
      <vt:lpstr>General Maintenance Duration Model</vt:lpstr>
      <vt:lpstr>General Maintenance Duration Model- Continued</vt:lpstr>
      <vt:lpstr>PMS Models (Planned Maintenance System)</vt:lpstr>
      <vt:lpstr>PMS Models</vt:lpstr>
      <vt:lpstr>Maintenance Duration PMS Model Demo</vt:lpstr>
      <vt:lpstr>Other ML techniques used</vt:lpstr>
      <vt:lpstr>Custom Named Entity Recognition (NER) Model</vt:lpstr>
      <vt:lpstr>Takeaway Value</vt:lpstr>
      <vt:lpstr>Skills/Techniques Learned</vt:lpstr>
      <vt:lpstr>Questions?</vt:lpstr>
    </vt:vector>
  </TitlesOfParts>
  <Company>Huntington Ingalls Industries, Technical Solutions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HII PowerPoint Template</dc:title>
  <dc:creator>Thompson, Jennifer (HII-Mission Technologies)</dc:creator>
  <cp:revision>32</cp:revision>
  <dcterms:created xsi:type="dcterms:W3CDTF">2024-02-27T21:20:04Z</dcterms:created>
  <dcterms:modified xsi:type="dcterms:W3CDTF">2025-07-22T18:08:23Z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0x0101006C837554C6111A4B964311323D2645D3</vt:lpwstr>
  </property>
  <property fmtid="{D5CDD505-2E9C-101B-9397-08002B2CF9AE}" pid="3" name="MediaServiceImageTags">
    <vt:lpwstr/>
  </property>
</Properties>
</file>